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3" r:id="rId1"/>
    <p:sldMasterId id="2147484061" r:id="rId2"/>
  </p:sldMasterIdLst>
  <p:notesMasterIdLst>
    <p:notesMasterId r:id="rId39"/>
  </p:notesMasterIdLst>
  <p:handoutMasterIdLst>
    <p:handoutMasterId r:id="rId40"/>
  </p:handoutMasterIdLst>
  <p:sldIdLst>
    <p:sldId id="317" r:id="rId3"/>
    <p:sldId id="313" r:id="rId4"/>
    <p:sldId id="259" r:id="rId5"/>
    <p:sldId id="344" r:id="rId6"/>
    <p:sldId id="315" r:id="rId7"/>
    <p:sldId id="343" r:id="rId8"/>
    <p:sldId id="316" r:id="rId9"/>
    <p:sldId id="339" r:id="rId10"/>
    <p:sldId id="300" r:id="rId11"/>
    <p:sldId id="327" r:id="rId12"/>
    <p:sldId id="328" r:id="rId13"/>
    <p:sldId id="329" r:id="rId14"/>
    <p:sldId id="330" r:id="rId15"/>
    <p:sldId id="331" r:id="rId16"/>
    <p:sldId id="345" r:id="rId17"/>
    <p:sldId id="326" r:id="rId18"/>
    <p:sldId id="318" r:id="rId19"/>
    <p:sldId id="320" r:id="rId20"/>
    <p:sldId id="319" r:id="rId21"/>
    <p:sldId id="321" r:id="rId22"/>
    <p:sldId id="322" r:id="rId23"/>
    <p:sldId id="306" r:id="rId24"/>
    <p:sldId id="323" r:id="rId25"/>
    <p:sldId id="324" r:id="rId26"/>
    <p:sldId id="332" r:id="rId27"/>
    <p:sldId id="333" r:id="rId28"/>
    <p:sldId id="334" r:id="rId29"/>
    <p:sldId id="335" r:id="rId30"/>
    <p:sldId id="336" r:id="rId31"/>
    <p:sldId id="337" r:id="rId32"/>
    <p:sldId id="346" r:id="rId33"/>
    <p:sldId id="347" r:id="rId34"/>
    <p:sldId id="338" r:id="rId35"/>
    <p:sldId id="341" r:id="rId36"/>
    <p:sldId id="342" r:id="rId37"/>
    <p:sldId id="285" r:id="rId38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арвар" initials="С" lastIdx="3" clrIdx="0">
    <p:extLst>
      <p:ext uri="{19B8F6BF-5375-455C-9EA6-DF929625EA0E}">
        <p15:presenceInfo xmlns:p15="http://schemas.microsoft.com/office/powerpoint/2012/main" userId="Сарвар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9B9"/>
    <a:srgbClr val="0000FF"/>
    <a:srgbClr val="0099FF"/>
    <a:srgbClr val="FFFFFF"/>
    <a:srgbClr val="FFCC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56" autoAdjust="0"/>
  </p:normalViewPr>
  <p:slideViewPr>
    <p:cSldViewPr snapToObjects="1"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B43FBD1-247E-484F-B4B8-664FAE8E0F08}" type="datetimeFigureOut">
              <a:rPr lang="ru-RU"/>
              <a:pPr>
                <a:defRPr/>
              </a:pPr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317B18F-2138-49DB-9F2D-676248533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351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3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3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3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E70BD30-A99D-4DDF-BE4B-38253C77A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987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8503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503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E0F1-E89C-47C7-80DA-4DCBFD300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AC445-CB6B-46F8-81FC-B0F8F0E8D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71C3F-9A3A-4B27-9459-A3F9E154B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361C356-8EF7-4267-AD7C-BB4A1BC1E4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76BE8-4F66-488E-87E9-3AD59962EF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4EB32D8A-BD95-4CBD-84B3-D5D1E1C0C1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C87E4A4C-EBA1-4B39-8E3B-EDC5E09A0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C433F4A-8FFE-4F95-AB07-9F2CFEAB65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58B39-D630-4D16-9E17-AAD50E1FED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37853492-7D6C-4E90-9BD0-EACFD79209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FC6BFCA-69FD-4208-ADB7-C8719D3106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07071-4349-48E7-9111-C25155ED4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83B2E30A-6916-4E22-90C5-2D416FCFBF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C6155-B959-4E95-9B31-0D6D01E18B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3BC73E-DFF6-4253-A1E7-B43D0A6BCE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188D0-0A1D-422D-903F-FEAD957DD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D3746-5DDC-4FFE-8362-512B58D35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1C6F7-29A1-4D9A-9AA3-05D029E3E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9EE48-6F43-4B10-84CA-670E72C25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2CC70-FA12-4BB5-95FF-89C08A5D0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7F73F-8E8C-4C7C-BA14-0AB9A51E0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2BF7C-BBCB-498B-A9BD-98B765F62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384003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84004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84005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8400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8400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8400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400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401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B7DFF4F8-087A-494D-9313-0AB20815E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84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4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4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4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4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4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4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40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40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40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40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40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40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40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40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40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6" grpId="0"/>
      <p:bldP spid="384007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40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400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40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40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40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400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40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40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40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400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40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40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40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400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40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40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40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400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40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40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7DFF4F8-087A-494D-9313-0AB20815EE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lex.uz/uz/docs/3523895#4352357" TargetMode="External"/><Relationship Id="rId2" Type="http://schemas.openxmlformats.org/officeDocument/2006/relationships/hyperlink" Target="https://lex.uz/uz/docs/3523895#353252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x.uz/uz/docs/3523895#4262936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sud.uz/ru/mediation-ru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1EB4EE-E20A-4C5F-8A1E-95639DD00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76BE8-4F66-488E-87E9-3AD59962EF9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91CB387-8E37-4633-95B9-EFD9D253D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01DD8FB9-BBE0-4A31-A44F-FDFCA929518E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98630"/>
            <a:ext cx="8434388" cy="4005445"/>
          </a:xfrm>
          <a:prstGeom prst="rect">
            <a:avLst/>
          </a:prstGeom>
        </p:spPr>
        <p:txBody>
          <a:bodyPr vert="horz" anchor="t">
            <a:normAutofit fontScale="55000" lnSpcReduction="2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ru-RU" sz="5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64008" indent="0" algn="ctr" fontAlgn="auto"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САММИТ ПО МЕДИАЦИИ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</a:pPr>
            <a:endParaRPr lang="ru-RU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indent="0" algn="ctr" fontAlgn="auto">
              <a:spcAft>
                <a:spcPts val="0"/>
              </a:spcAft>
              <a:buNone/>
            </a:pP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(28 НОЯБРЯ -2 ДЕКАБРЯ 2024 ГОДА</a:t>
            </a:r>
          </a:p>
          <a:p>
            <a:pPr marL="64008" indent="0" algn="ctr" fontAlgn="auto">
              <a:spcAft>
                <a:spcPts val="0"/>
              </a:spcAft>
              <a:buNone/>
            </a:pP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АНКАРА, ТУРЦИЯ)</a:t>
            </a:r>
          </a:p>
          <a:p>
            <a:pPr algn="ctr" fontAlgn="auto">
              <a:spcAft>
                <a:spcPts val="0"/>
              </a:spcAft>
            </a:pPr>
            <a:endParaRPr lang="ru-RU" sz="21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</a:pP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</a:pP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 algn="ctr" fontAlgn="auto">
              <a:spcAft>
                <a:spcPts val="0"/>
              </a:spcAft>
              <a:buNone/>
            </a:pPr>
            <a:r>
              <a:rPr 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СОВРЕМЕННЫЕ ТЕНДЕНЦИИ РАЗВИТИЯ ИНСТИТУТА МЕДИАЦИИ                                                                         В УЗБЕКИСТАНЕ</a:t>
            </a:r>
          </a:p>
          <a:p>
            <a:pPr marL="64008" indent="0" fontAlgn="auto"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5FDB433-AFA4-4DEB-9285-4940AAB5ECF9}"/>
              </a:ext>
            </a:extLst>
          </p:cNvPr>
          <p:cNvSpPr/>
          <p:nvPr/>
        </p:nvSpPr>
        <p:spPr>
          <a:xfrm>
            <a:off x="431540" y="4959170"/>
            <a:ext cx="854418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0729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Фозилжон</a:t>
            </a:r>
            <a:r>
              <a:rPr lang="ru-RU" sz="2000" b="1" dirty="0">
                <a:solidFill>
                  <a:srgbClr val="0729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ОТАХОНОВ</a:t>
            </a:r>
            <a:r>
              <a:rPr lang="ru-RU" sz="2400" b="1" dirty="0">
                <a:solidFill>
                  <a:srgbClr val="0729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dirty="0">
              <a:solidFill>
                <a:srgbClr val="0729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 Высшей школы судей  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Высшем судейском совете Республики Узбекистан, </a:t>
            </a:r>
          </a:p>
          <a:p>
            <a:pPr algn="ctr"/>
            <a:r>
              <a:rPr lang="uz-Cyrl-U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юридических наук, профессиональный медиатор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788187"/>
      </p:ext>
    </p:extLst>
  </p:cSld>
  <p:clrMapOvr>
    <a:masterClrMapping/>
  </p:clrMapOvr>
  <p:transition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</a:rPr>
              <a:t>СФЕРЫ ПРИМЕНЕНИЯ МЕДИАЦИИ В УЗБЕКИСТАНЕ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6535" y="1403775"/>
            <a:ext cx="8300265" cy="4844625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200" b="1" dirty="0">
                <a:solidFill>
                  <a:srgbClr val="0729B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РЕСПУБЛИКИ УЗБЕКИСТАН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200" b="1" dirty="0">
                <a:solidFill>
                  <a:srgbClr val="0729B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ИНВЕСТИЦИЯХ И ИНВЕСТИЦИОННОЙ ДЕЯТЕЛЬНОСТИ</a:t>
            </a:r>
          </a:p>
          <a:p>
            <a:pPr marL="0" indent="35560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Статья 63. Разрешение споров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35560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Спор, связанный с иностранными инвестициями и возникающий при осуществлении инвестиционной деятельности иностранного инвестора (инвестиционный спор) на территории Республики Узбекистан, разрешается путем проведения переговоров. В случае, если стороны инвестиционного спора окажутся не в состоянии достичь согласованного разрешения спора путем проведения пере-говоров, такой спор </a:t>
            </a:r>
            <a:r>
              <a:rPr lang="ru-RU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должен быть урегулирован путем медиации.</a:t>
            </a:r>
            <a:endParaRPr lang="ru-RU" sz="2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361950" algn="just">
              <a:buNone/>
            </a:pPr>
            <a:endParaRPr lang="ru-RU" sz="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 algn="just">
              <a:buFont typeface="Wingdings" pitchFamily="2" charset="2"/>
              <a:buChar char="q"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07071-4349-48E7-9111-C25155ED4C1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966929"/>
      </p:ext>
    </p:extLst>
  </p:cSld>
  <p:clrMapOvr>
    <a:masterClrMapping/>
  </p:clrMapOvr>
  <p:transition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</a:rPr>
              <a:t>СФЕРЫ ПРИМЕНЕНИЯ МЕДИАЦИИ В УЗБЕКИСТАНЕ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6535" y="1403775"/>
            <a:ext cx="8300265" cy="4844625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200" b="1" dirty="0">
                <a:solidFill>
                  <a:srgbClr val="0729B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РЕСПУБЛИКИ УЗБЕКИСТАН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200" b="1" dirty="0">
                <a:solidFill>
                  <a:srgbClr val="0729B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ПРИВАТИЗАЦИИ ГОСУДАРСТВЕННОГО ИМУЩЕСТВА</a:t>
            </a:r>
          </a:p>
          <a:p>
            <a:pPr marL="0" indent="35560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Статья 34. Последствия неисполнения и ненадлежащего исполнения покупателем условий договора купли-продажи приватизируемого государственного имущества</a:t>
            </a:r>
            <a:r>
              <a:rPr lang="ru-RU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неисполнения или ненадлежащего исполнения обязательств по договору купли-продажи приватизируемого государственного имущества стороны </a:t>
            </a:r>
            <a:r>
              <a:rPr lang="ru-RU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вправе принять меры по проведению процедур медиации.</a:t>
            </a:r>
          </a:p>
          <a:p>
            <a:pPr marL="0" marR="0" indent="361950" algn="just">
              <a:buNone/>
            </a:pPr>
            <a:endParaRPr lang="ru-RU" sz="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 algn="just">
              <a:buFont typeface="Wingdings" pitchFamily="2" charset="2"/>
              <a:buChar char="q"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07071-4349-48E7-9111-C25155ED4C1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983365"/>
      </p:ext>
    </p:extLst>
  </p:cSld>
  <p:clrMapOvr>
    <a:masterClrMapping/>
  </p:clrMapOvr>
  <p:transition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</a:rPr>
              <a:t>СФЕРЫ ПРИМЕНЕНИЯ МЕДИАЦИИ В УЗБЕКИСТАНЕ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6535" y="1403775"/>
            <a:ext cx="8300265" cy="4844625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solidFill>
                  <a:srgbClr val="0729B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ТРУДОВОЙ КОДЕКС РЕСПУБЛИКИ УЗБЕКИСТАН</a:t>
            </a:r>
          </a:p>
          <a:p>
            <a:pPr marL="0" indent="35560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Статья 545. Органы, рассматривающие индивидуальные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трудовые споры 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35560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индивидуальный трудовой спор на любой стадии рассмотрения в комиссии по трудовым спорам либо в суде, до удаления суда в отдельную (совещательную) комнату для принятия судебного акта, может быть передан </a:t>
            </a:r>
            <a:r>
              <a:rPr 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рассмотрение медиатора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Законом Республики Узбекистан «О медиации».</a:t>
            </a:r>
          </a:p>
          <a:p>
            <a:pPr marL="0" indent="35560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6. Разрешение (урегулирование) коллективных трудовых споров</a:t>
            </a:r>
          </a:p>
          <a:p>
            <a:pPr marL="0" indent="35560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570. Основные понятия</a:t>
            </a:r>
          </a:p>
          <a:p>
            <a:pPr marL="0" indent="35560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Примирительно-посреднические процедуры представляют собой последовательное разрешение (урегулирование) коллективного трудового спора первоначально в примирительной комиссии, а при недостижении согласия в ней — в трудовом арбитраже, </a:t>
            </a:r>
            <a:r>
              <a:rPr 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по взаимному согласию сторон с применением процедуры медиации.</a:t>
            </a:r>
          </a:p>
          <a:p>
            <a:pPr marL="0" indent="35560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 algn="just">
              <a:buFont typeface="Wingdings" pitchFamily="2" charset="2"/>
              <a:buChar char="q"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07071-4349-48E7-9111-C25155ED4C1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850015"/>
      </p:ext>
    </p:extLst>
  </p:cSld>
  <p:clrMapOvr>
    <a:masterClrMapping/>
  </p:clrMapOvr>
  <p:transition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</a:rPr>
              <a:t>СФЕРЫ ПРИМЕНЕНИЯ МЕДИАЦИИ В УЗБЕКИСТАНЕ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6535" y="1403775"/>
            <a:ext cx="8300265" cy="4844625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solidFill>
                  <a:srgbClr val="0729B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ТРУДОВОЙ КОДЕКС РЕСПУБЛИКИ УЗБЕКИСТАН</a:t>
            </a:r>
          </a:p>
          <a:p>
            <a:pPr marL="0" indent="35560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Статья 575. Разрешение (урегулирование) коллективного трудового спора с участием медиатора</a:t>
            </a:r>
          </a:p>
          <a:p>
            <a:pPr marL="0" indent="35560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позднее следующего рабочего дня после дня составления примирительной комиссией протокола разногласий стороны коллективного трудового спора обязаны провести переговоры о разрешении (урегулировании) </a:t>
            </a:r>
            <a:r>
              <a:rPr lang="ru-RU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коллективного трудового спора с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участием медиатора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35560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согласии сторон коллективного трудового спора о разрешении (урегулировании) коллективного трудового спора 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участием медиатора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заключается соответствующее соглашение, после чего стороны коллективного трудового спора обязаны 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срок не более 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двух рабочих дней 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согласовать кандидатуру медиатора.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необходимости стороны коллективного трудового спора могут обратиться за рекомендацией кандидатуры медиатора в соответствующий государственный орган по разрешению (урегулированию) коллективных трудовых споров.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 algn="just">
              <a:buFont typeface="Wingdings" pitchFamily="2" charset="2"/>
              <a:buChar char="q"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07071-4349-48E7-9111-C25155ED4C1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654531"/>
      </p:ext>
    </p:extLst>
  </p:cSld>
  <p:clrMapOvr>
    <a:masterClrMapping/>
  </p:clrMapOvr>
  <p:transition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</a:rPr>
              <a:t>СФЕРЫ ПРИМЕНЕНИЯ МЕДИАЦИИ В УЗБЕКИСТАНЕ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6535" y="1403775"/>
            <a:ext cx="8300265" cy="4844625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solidFill>
                  <a:srgbClr val="0729B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ТРУДОВОЙ КОДЕКС РЕСПУБЛИКИ УЗБЕКИСТАН</a:t>
            </a:r>
          </a:p>
          <a:p>
            <a:pPr marL="0" indent="3556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разрешения (урегулирования) коллективного трудового спора </a:t>
            </a:r>
            <a:r>
              <a:rPr lang="ru-RU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участием медиатора</a:t>
            </a:r>
            <a:r>
              <a:rPr lang="ru-RU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определяется соглашением сторон коллективного трудового спора в соответствии с законом.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3556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Медиатор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имеет право запрашивать у сторон коллективного трудового спора и получать от них необходимые документы и сведения, касающиеся этого спора.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3556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Разрешение (урегулирование) коллективного трудового спора </a:t>
            </a:r>
            <a:r>
              <a:rPr lang="ru-RU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участием медиатора</a:t>
            </a:r>
            <a:r>
              <a:rPr lang="ru-RU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осуществляется на первичном уровне социального партнерства в срок 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пяти рабочих дней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на иных уровнях социального партнерства — в срок 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десяти рабочих дней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 дня выбора медиатора и завершается принятием сторонами коллективного трудового спора согласованного решения в письменной форме или составлением протокола разногласий.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 algn="just">
              <a:buFont typeface="Wingdings" pitchFamily="2" charset="2"/>
              <a:buChar char="q"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07071-4349-48E7-9111-C25155ED4C1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105936"/>
      </p:ext>
    </p:extLst>
  </p:cSld>
  <p:clrMapOvr>
    <a:masterClrMapping/>
  </p:clrMapOvr>
  <p:transition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</a:rPr>
              <a:t>СФЕРЫ ПРИМЕНЕНИЯ МЕДИАЦИИ В УЗБЕКИСТАНЕ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6535" y="1403775"/>
            <a:ext cx="8300265" cy="4844625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solidFill>
                  <a:srgbClr val="0729B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Президента Республики Узбекистан «О мерах по совершенствованию и повышению эффективности государственной политики в сфере занятости и сокращения бедности»                                                             от 4 октября 2024 года № ПП-347.</a:t>
            </a:r>
          </a:p>
          <a:p>
            <a:pPr marL="0" indent="0" algn="just">
              <a:buNone/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      18. Установить, что в целях гарантирования трудовых прав и обеспечения охраны труда работников:</a:t>
            </a:r>
          </a:p>
          <a:p>
            <a:pPr marL="0" indent="0" algn="just">
              <a:buNone/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      начиная с 1 января 2025 года внедряется система усиления защиты трудовых прав и охраны труда работников, дальнейшей поддержки сбалансированных трудовых отношений между работодателями и работниками,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решения трудовых споров методом медиации в форме видеоконференцсвязи;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 algn="just">
              <a:buFont typeface="Wingdings" pitchFamily="2" charset="2"/>
              <a:buChar char="q"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07071-4349-48E7-9111-C25155ED4C1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499912"/>
      </p:ext>
    </p:extLst>
  </p:cSld>
  <p:clrMapOvr>
    <a:masterClrMapping/>
  </p:clrMapOvr>
  <p:transition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</a:rPr>
              <a:t>УСЛОВИЯ ПРИМЕНЕНИЯ МЕДИАЦИИ В УЗБЕКИСТАНЕ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361950" algn="just"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Медиация может быть применена:</a:t>
            </a:r>
          </a:p>
          <a:p>
            <a:pPr marL="0" marR="0" indent="361950" algn="just">
              <a:buNone/>
            </a:pPr>
            <a:r>
              <a:rPr lang="ru-RU" sz="1800" b="1" dirty="0">
                <a:latin typeface="Times New Roman" panose="02020603050405020304" pitchFamily="18" charset="0"/>
              </a:rPr>
              <a:t>а) во внесудебном порядке;</a:t>
            </a:r>
            <a:r>
              <a:rPr lang="ru-RU" sz="1800" dirty="0">
                <a:latin typeface="Times New Roman" panose="02020603050405020304" pitchFamily="18" charset="0"/>
              </a:rPr>
              <a:t>                         </a:t>
            </a:r>
          </a:p>
          <a:p>
            <a:pPr marL="0" marR="0" indent="361950" algn="just">
              <a:buNone/>
            </a:pPr>
            <a:r>
              <a:rPr lang="ru-RU" sz="1800" b="1" dirty="0">
                <a:latin typeface="Times New Roman" panose="02020603050405020304" pitchFamily="18" charset="0"/>
              </a:rPr>
              <a:t>б) в процессе рассмотрения спора в судебном порядке</a:t>
            </a:r>
            <a:r>
              <a:rPr lang="ru-RU" sz="1800" dirty="0">
                <a:latin typeface="Times New Roman" panose="02020603050405020304" pitchFamily="18" charset="0"/>
              </a:rPr>
              <a:t>, до удаления суда в отдельную (совещательную) комнату для принятия судебного акта;</a:t>
            </a:r>
          </a:p>
          <a:p>
            <a:pPr marL="0" marR="0" indent="361950" algn="just">
              <a:buNone/>
            </a:pPr>
            <a:r>
              <a:rPr lang="ru-RU" sz="1800" dirty="0">
                <a:latin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</a:rPr>
              <a:t>в) в процессе исполнения судебных актов и актов иных органов.</a:t>
            </a:r>
            <a:endParaRPr lang="en-US" sz="1800" b="1" dirty="0">
              <a:latin typeface="Times New Roman" panose="02020603050405020304" pitchFamily="18" charset="0"/>
            </a:endParaRPr>
          </a:p>
          <a:p>
            <a:pPr marL="0" marR="0" indent="361950" algn="just">
              <a:buNone/>
            </a:pPr>
            <a:r>
              <a:rPr lang="ru-RU" sz="1800" b="1" dirty="0">
                <a:latin typeface="Times New Roman" panose="02020603050405020304" pitchFamily="18" charset="0"/>
              </a:rPr>
              <a:t> </a:t>
            </a:r>
          </a:p>
          <a:p>
            <a:pPr marL="0" marR="0" indent="361950" algn="just">
              <a:buNone/>
            </a:pPr>
            <a:r>
              <a:rPr lang="ru-RU" sz="1800" dirty="0">
                <a:latin typeface="Times New Roman" panose="02020603050405020304" pitchFamily="18" charset="0"/>
              </a:rPr>
              <a:t>Медиация может быть применена и в процессе рассмотрения спора в третейском суде до принятия решения третейского суда.</a:t>
            </a:r>
          </a:p>
          <a:p>
            <a:pPr marL="0" marR="0" indent="361950" algn="just">
              <a:buNone/>
            </a:pPr>
            <a:r>
              <a:rPr lang="ru-RU" sz="1800" dirty="0">
                <a:latin typeface="Times New Roman" panose="02020603050405020304" pitchFamily="18" charset="0"/>
              </a:rPr>
              <a:t>В случае применения медиации в процессе исполнения судебных актов и актов иных органов, требуется обязательное участие медиатора, осуществляющего деятельность на профессиональной основе.</a:t>
            </a:r>
          </a:p>
          <a:p>
            <a:pPr marL="0" marR="0" indent="361950" algn="just">
              <a:buNone/>
            </a:pPr>
            <a:r>
              <a:rPr lang="ru-RU" sz="1800" dirty="0">
                <a:latin typeface="Times New Roman" panose="02020603050405020304" pitchFamily="18" charset="0"/>
              </a:rPr>
              <a:t>Факт участия в медиации не может служить доказательством признания вины.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 algn="just">
              <a:buFont typeface="Wingdings" pitchFamily="2" charset="2"/>
              <a:buChar char="q"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07071-4349-48E7-9111-C25155ED4C1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818039"/>
      </p:ext>
    </p:extLst>
  </p:cSld>
  <p:clrMapOvr>
    <a:masterClrMapping/>
  </p:clrMapOvr>
  <p:transition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</a:rPr>
              <a:t>ОСОБЕННОСТИ ПРОВЕДЕНИЯ ПРОЦЕДУРЫ МЕДИАЦИИ ПОСЛЕ ВОЗБУЖДЕНИЯ ПРОИЗВОДСТВА ПО ДЕЛУ В СУДЕ </a:t>
            </a:r>
            <a:br>
              <a:rPr lang="ru-RU" sz="2000" b="1" dirty="0">
                <a:latin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6535" y="1405995"/>
            <a:ext cx="8235915" cy="4842405"/>
          </a:xfrm>
        </p:spPr>
        <p:txBody>
          <a:bodyPr/>
          <a:lstStyle/>
          <a:p>
            <a:pPr marL="0" marR="0" indent="0" algn="ctr">
              <a:buNone/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ЭКОНОМИЧЕСКИЙ ПРОЦЕССУАЛЬНЫЙ КОДЕКС РЕСПУБЛИКИ УЗБЕКИСТАН</a:t>
            </a:r>
          </a:p>
          <a:p>
            <a:pPr marL="0" marR="0" indent="0" algn="ctr">
              <a:buNone/>
            </a:pPr>
            <a:endParaRPr lang="ru-RU" sz="8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0" indent="355600" algn="just">
              <a:buNone/>
            </a:pP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Стороны</a:t>
            </a:r>
            <a:r>
              <a:rPr lang="ru-RU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(истец и ответчик) и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третьи лица</a:t>
            </a:r>
            <a:r>
              <a:rPr lang="ru-RU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заявляющие самостоятельные требования относительно предмета спора, могут урегулировать спор, </a:t>
            </a:r>
            <a:r>
              <a:rPr lang="ru-RU" sz="2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заключив медиативное соглашение</a:t>
            </a:r>
            <a:r>
              <a:rPr lang="ru-RU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55600" algn="just">
              <a:buNone/>
            </a:pPr>
            <a:r>
              <a:rPr lang="ru-RU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Медиативное соглашение может быть заключено по любому делу искового производства.</a:t>
            </a:r>
          </a:p>
          <a:p>
            <a:pPr marL="0" indent="35560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Медиативное соглашение может быть заключено сторонами  в суде первой инстанции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удаления суда в отдельную (совещательную) комнату для принятия судебного акта.</a:t>
            </a:r>
          </a:p>
          <a:p>
            <a:pPr marL="0" indent="35560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делу о применении меры правового воздействия заключение  медиативного соглашения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допускается.</a:t>
            </a:r>
          </a:p>
          <a:p>
            <a:pPr marL="0" indent="361950" algn="just">
              <a:buFont typeface="Wingdings" pitchFamily="2" charset="2"/>
              <a:buChar char="q"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07071-4349-48E7-9111-C25155ED4C1C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754560"/>
      </p:ext>
    </p:extLst>
  </p:cSld>
  <p:clrMapOvr>
    <a:masterClrMapping/>
  </p:clrMapOvr>
  <p:transition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</a:rPr>
              <a:t>ОСОБЕННОСТИ ПРОВЕДЕНИЯ ПРОЦЕДУРЫ МЕДИАЦИИ ПОСЛЕ ВОЗБУЖДЕНИЯ ПРОИЗВОДСТВА ПО ДЕЛУ В СУДЕ </a:t>
            </a:r>
            <a:br>
              <a:rPr lang="ru-RU" sz="2000" b="1" dirty="0">
                <a:latin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6535" y="1405995"/>
            <a:ext cx="8235915" cy="4842405"/>
          </a:xfrm>
        </p:spPr>
        <p:txBody>
          <a:bodyPr/>
          <a:lstStyle/>
          <a:p>
            <a:pPr marL="0" marR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    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ЭКОНОМИЧЕСКИЙ ПРОЦЕССУАЛЬНЫЙ КОДЕКС РЕСПУБЛИКИ УЗБЕКИСТАН</a:t>
            </a:r>
          </a:p>
          <a:p>
            <a:pPr marL="0" marR="0" indent="0" algn="ctr">
              <a:buNone/>
            </a:pP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35560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Полномочия представителя 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сторон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третьего лица</a:t>
            </a:r>
            <a:r>
              <a:rPr lang="ru-RU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заявляющие самостоятельные требования относительно предмета спора,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 заключение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соглашения о проведении процедуры медиации или медиативного соглашения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должны быть специально предусмотрены в доверенности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выданной представляемым.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07071-4349-48E7-9111-C25155ED4C1C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801116"/>
      </p:ext>
    </p:extLst>
  </p:cSld>
  <p:clrMapOvr>
    <a:masterClrMapping/>
  </p:clrMapOvr>
  <p:transition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</a:rPr>
              <a:t>ОСОБЕННОСТИ ПРОВЕДЕНИЯ ПРОЦЕДУРЫ МЕДИАЦИИ ПОСЛЕ ВОЗБУЖДЕНИЯ ПРОИЗВОДСТВА ПО ДЕЛУ В СУДЕ </a:t>
            </a:r>
            <a:br>
              <a:rPr lang="ru-RU" sz="2000" b="1" dirty="0">
                <a:latin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6535" y="1405995"/>
            <a:ext cx="8235915" cy="4842405"/>
          </a:xfrm>
        </p:spPr>
        <p:txBody>
          <a:bodyPr/>
          <a:lstStyle/>
          <a:p>
            <a:pPr marL="0" marR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    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ЭКОНОМИЧЕСКИЙ ПРОЦЕССУАЛЬНЫЙ КОДЕКС РЕСПУБЛИКИ УЗБЕКИСТАН</a:t>
            </a:r>
          </a:p>
          <a:p>
            <a:pPr marL="0" marR="0" indent="0" algn="ctr">
              <a:buNone/>
            </a:pP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355600" algn="just">
              <a:buNone/>
            </a:pPr>
            <a:r>
              <a:rPr lang="ru-RU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Третьи лица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заявляющие самостоятельных требований относительно предмета спора, </a:t>
            </a:r>
            <a:r>
              <a:rPr lang="ru-RU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прокурор,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органы и иные лица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предъявившие исковое заявление (заявление) в интересах гражданина, юридического лица, общества и государства, не имеют права на заключение  медиативного соглашения.</a:t>
            </a:r>
          </a:p>
          <a:p>
            <a:pPr marL="0" indent="361950" algn="just">
              <a:buFont typeface="Wingdings" pitchFamily="2" charset="2"/>
              <a:buChar char="q"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07071-4349-48E7-9111-C25155ED4C1C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625384"/>
      </p:ext>
    </p:extLst>
  </p:cSld>
  <p:clrMapOvr>
    <a:masterClrMapping/>
  </p:clrMapOvr>
  <p:transition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5C08A5-128B-4733-A636-3C6D0C28B5C6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ПРАВОВЫЕ ОСНОВЫ МЕДИАЦИИ                                                  В УЗБЕКИСТАНЕ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31540" y="1403775"/>
            <a:ext cx="8255260" cy="4844625"/>
          </a:xfrm>
        </p:spPr>
        <p:txBody>
          <a:bodyPr/>
          <a:lstStyle/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  <a:tabLst>
                <a:tab pos="355600" algn="l"/>
              </a:tabLst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Конституция Республики Узбекистан </a:t>
            </a:r>
            <a:r>
              <a:rPr lang="ru-RU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(статья 55).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  <a:tabLst>
                <a:tab pos="355600" algn="l"/>
              </a:tabLst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Закон Республики Узбекистан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«О медиации»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 3 июля 2018 года                             № ЗРУ-482. </a:t>
            </a: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  <a:tabLst>
                <a:tab pos="355600" algn="l"/>
              </a:tabLst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Гражданский кодекс Республики Узбекистан </a:t>
            </a:r>
            <a:r>
              <a:rPr lang="ru-RU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(статья 156).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  <a:tabLst>
                <a:tab pos="355600" algn="l"/>
              </a:tabLst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Гражданский процессуальный кодекс Республики Узбекистан                          </a:t>
            </a:r>
            <a:r>
              <a:rPr lang="ru-RU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(статьи 44,49,51,56,69,70,116,118,122,1666,195,203,226,278).</a:t>
            </a: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  <a:tabLst>
                <a:tab pos="355600" algn="l"/>
              </a:tabLst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Экономический процессуальный кодекс Республики Узбекистан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(статьи 48,49,50,53,63,65,101,103,107,131,155,156,221).</a:t>
            </a: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  <a:tabLst>
                <a:tab pos="355600" algn="l"/>
              </a:tabLst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Трудовой кодекс Республики Узбекистан </a:t>
            </a:r>
            <a:r>
              <a:rPr lang="ru-RU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(статьи 174,542,545,554,560,570, 573,574,575,576,579).</a:t>
            </a: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  <a:tabLst>
                <a:tab pos="355600" algn="l"/>
              </a:tabLst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Закон Республики Узбекистан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«О третейских судах»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 16 октября 2006 года № ЗРУ-64 </a:t>
            </a:r>
            <a:r>
              <a:rPr lang="ru-RU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(статьи 37-1, 44).</a:t>
            </a: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  <a:tabLst>
                <a:tab pos="355600" algn="l"/>
              </a:tabLst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Закон Республики Узбекистан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«О государственной пошлине»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 6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янвааря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2020 года № ЗРУ-600 </a:t>
            </a:r>
            <a:r>
              <a:rPr lang="ru-RU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(статья 18).</a:t>
            </a: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  <a:tabLst>
                <a:tab pos="355600" algn="l"/>
              </a:tabLs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Закон Республики Узбекистан «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Об исполнении судебных актов и актов иных органов»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от 29 августа 2001 года № 258-II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ru-RU" sz="1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статьи 14,34,36,37).</a:t>
            </a: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  <a:tabLst>
                <a:tab pos="355600" algn="l"/>
              </a:tabLs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Закон Республики Узбекистан 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«О приватизации государственного имущества»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от 14 февраля 2024 года № ЗРУ-907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ru-RU" sz="1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статья 34).</a:t>
            </a: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  <a:tabLst>
                <a:tab pos="355600" algn="l"/>
              </a:tabLst>
            </a:pPr>
            <a:endParaRPr lang="ru-RU" sz="18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206010"/>
      </p:ext>
    </p:extLst>
  </p:cSld>
  <p:clrMapOvr>
    <a:masterClrMapping/>
  </p:clrMapOvr>
  <p:transition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</a:rPr>
              <a:t>ОСОБЕННОСТИ ПРОВЕДЕНИЯ ПРОЦЕДУРЫ МЕДИАЦИИ ПОСЛЕ ВОЗБУЖДЕНИЯ ПРОИЗВОДСТВА ПО ДЕЛУ В СУДЕ </a:t>
            </a:r>
            <a:br>
              <a:rPr lang="ru-RU" sz="2000" b="1" dirty="0">
                <a:latin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6535" y="1405995"/>
            <a:ext cx="8235915" cy="4842405"/>
          </a:xfrm>
        </p:spPr>
        <p:txBody>
          <a:bodyPr/>
          <a:lstStyle/>
          <a:p>
            <a:pPr marL="0" marR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    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ЭКОНОМИЧЕСКИЙ ПРОЦЕССУАЛЬНЫЙ КОДЕКС РЕСПУБЛИКИ УЗБЕКИСТАН</a:t>
            </a:r>
          </a:p>
          <a:p>
            <a:pPr marL="0" marR="0" indent="0" algn="ctr">
              <a:buNone/>
            </a:pP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 качестве свидетелей не могут быть вызваны и допрошены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медиаторы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— об обстоятельствах, которые стали им известны в связи с исполнением обязанностей медиатора.</a:t>
            </a:r>
          </a:p>
          <a:p>
            <a:pPr marL="0" indent="0" algn="just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Представителями в суде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не могут быть лица, участвовавшие 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проведении процедуры медиации в качестве медиатора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связи с тем же спором, за исключением случаев, предусмотренных законодательством, и обоюдного согласия на его участие.</a:t>
            </a:r>
          </a:p>
          <a:p>
            <a:pPr algn="just">
              <a:buFont typeface="Wingdings" pitchFamily="2" charset="2"/>
              <a:buChar char="q"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07071-4349-48E7-9111-C25155ED4C1C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34355"/>
      </p:ext>
    </p:extLst>
  </p:cSld>
  <p:clrMapOvr>
    <a:masterClrMapping/>
  </p:clrMapOvr>
  <p:transition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</a:rPr>
              <a:t>ОСОБЕННОСТИ ПРОВЕДЕНИЯ ПРОЦЕДУРЫ МЕДИАЦИИ ПОСЛЕ ВОЗБУЖДЕНИЯ ПРОИЗВОДСТВА ПО ДЕЛУ В СУДЕ </a:t>
            </a:r>
            <a:br>
              <a:rPr lang="ru-RU" sz="2000" b="1" dirty="0">
                <a:latin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6535" y="1405995"/>
            <a:ext cx="8235915" cy="4842405"/>
          </a:xfrm>
        </p:spPr>
        <p:txBody>
          <a:bodyPr/>
          <a:lstStyle/>
          <a:p>
            <a:pPr marL="0" marR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    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ЭКОНОМИЧЕСКИЙ ПРОЦЕССУАЛЬНЫЙ КОДЕКС РЕСПУБЛИКИ УЗБЕКИСТАН</a:t>
            </a:r>
          </a:p>
          <a:p>
            <a:pPr marL="0" marR="0" indent="0" algn="ctr">
              <a:buNone/>
            </a:pP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Суд обязан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приостановить производство по делу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случае 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заключения соглашения о проведении процедуры медиации -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до окончания проведения процедуры медиации, но </a:t>
            </a:r>
            <a:r>
              <a:rPr lang="ru-RU" sz="2200" b="1" dirty="0">
                <a:solidFill>
                  <a:srgbClr val="0729B9"/>
                </a:solidFill>
                <a:latin typeface="Times New Roman" pitchFamily="18" charset="0"/>
                <a:cs typeface="Times New Roman" pitchFamily="18" charset="0"/>
              </a:rPr>
              <a:t>не более шестидесяти дней.</a:t>
            </a:r>
            <a:endParaRPr lang="ru-RU" b="1" dirty="0">
              <a:solidFill>
                <a:srgbClr val="0729B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07071-4349-48E7-9111-C25155ED4C1C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006413"/>
      </p:ext>
    </p:extLst>
  </p:cSld>
  <p:clrMapOvr>
    <a:masterClrMapping/>
  </p:clrMapOvr>
  <p:transition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5C08A5-128B-4733-A636-3C6D0C28B5C6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ОСОБЕННОСТИ ПРОВЕДЕНИЯ ПРОЦЕДУРЫ МЕДИАЦИИ ПОСЛЕ ВОЗБУЖДЕНИЯ ПРОИЗВОДСТВА ПО ДЕЛУ В СУДЕ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4" y="1358771"/>
            <a:ext cx="8218486" cy="4889630"/>
          </a:xfrm>
        </p:spPr>
        <p:txBody>
          <a:bodyPr/>
          <a:lstStyle/>
          <a:p>
            <a:pPr marL="0" indent="361950" algn="just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проведения процедуры медиации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соглашением о проведении процедуры медиации. </a:t>
            </a:r>
          </a:p>
          <a:p>
            <a:pPr marL="0" indent="36195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медиатор и стороны должны принять все возможные меры для того, чтобы процедура медиации была завершена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срок не более чем за тридцать дней. </a:t>
            </a:r>
          </a:p>
          <a:p>
            <a:pPr marL="0" indent="36195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необходимости по взаимному согласию сторон срок проведения процедуры медиации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продлен до тридцати дней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исключением случая, предусмотренных Законом. </a:t>
            </a:r>
          </a:p>
          <a:p>
            <a:pPr marL="0" indent="36195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исполнения судебных актов и актов иных органов срок проведения процедуры медиации составляет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пятнадцати дней. </a:t>
            </a:r>
          </a:p>
          <a:p>
            <a:pPr marL="0" indent="36195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 algn="just" eaLnBrk="1" hangingPunct="1">
              <a:buNone/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процедуры медиации приостанавливается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срока исковой давности.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 flipV="1">
            <a:off x="468313" y="5696744"/>
            <a:ext cx="82296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3810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413844"/>
      </p:ext>
    </p:extLst>
  </p:cSld>
  <p:clrMapOvr>
    <a:masterClrMapping/>
  </p:clrMapOvr>
  <p:transition>
    <p:zoom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</a:rPr>
              <a:t>ОСОБЕННОСТИ ПРОВЕДЕНИЯ ПРОЦЕДУРЫ МЕДИАЦИИ ПОСЛЕ ВОЗБУЖДЕНИЯ ПРОИЗВОДСТВА ПО ДЕЛУ В СУДЕ </a:t>
            </a:r>
            <a:br>
              <a:rPr lang="ru-RU" sz="2000" b="1" dirty="0">
                <a:latin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6535" y="1405995"/>
            <a:ext cx="8235915" cy="4842405"/>
          </a:xfrm>
        </p:spPr>
        <p:txBody>
          <a:bodyPr/>
          <a:lstStyle/>
          <a:p>
            <a:pPr marL="0" marR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    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ЭКОНОМИЧЕСКИЙ ПРОЦЕССУАЛЬНЫЙ КОДЕКС РЕСПУБЛИКИ УЗБЕКИСТАН</a:t>
            </a:r>
          </a:p>
          <a:p>
            <a:pPr marL="0" marR="0" indent="0" algn="ctr">
              <a:buNone/>
            </a:pP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447675" algn="just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Судья возвращает исковое заявление и приложенные к нему документы, если:</a:t>
            </a:r>
          </a:p>
          <a:p>
            <a:pPr marL="0" indent="447675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истец не предоставил документы, подтверждающие соблюдение порядка урегулирования спора с проведением процедуры медиации с ответчиком, когда это предусмотрено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законом для данной категории споров или договором.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07071-4349-48E7-9111-C25155ED4C1C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994270"/>
      </p:ext>
    </p:extLst>
  </p:cSld>
  <p:clrMapOvr>
    <a:masterClrMapping/>
  </p:clrMapOvr>
  <p:transition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</a:rPr>
              <a:t>ОСОБЕННОСТИ ПРОВЕДЕНИЯ ПРОЦЕДУРЫ МЕДИАЦИИ ПОСЛЕ ВОЗБУЖДЕНИЯ ПРОИЗВОДСТВА ПО ДЕЛУ В СУДЕ </a:t>
            </a:r>
            <a:br>
              <a:rPr lang="ru-RU" sz="2000" b="1" dirty="0">
                <a:latin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6535" y="1405995"/>
            <a:ext cx="8235915" cy="4842405"/>
          </a:xfrm>
        </p:spPr>
        <p:txBody>
          <a:bodyPr/>
          <a:lstStyle/>
          <a:p>
            <a:pPr marL="0" marR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    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ЭКОНОМИЧЕСКИЙ ПРОЦЕССУАЛЬНЫЙ КОДЕКС РЕСПУБЛИКИ УЗБЕКИСТАН</a:t>
            </a:r>
          </a:p>
          <a:p>
            <a:pPr marL="0" marR="0" indent="0" algn="ctr">
              <a:buNone/>
            </a:pP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   Суд оставляет исковое заявление без рассмотрения, если:</a:t>
            </a:r>
          </a:p>
          <a:p>
            <a:pPr marL="0" indent="447675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истцом не соблюден порядок урегулирования спора с проведением процедуры медиации с ответчиком, когда это </a:t>
            </a:r>
            <a:r>
              <a:rPr lang="ru-RU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предусмотрено законом для данной категории споров или договором;</a:t>
            </a:r>
          </a:p>
          <a:p>
            <a:pPr marL="0" indent="447675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стороны, заявившие ходатайство о проведении процедуры медиации, по истечении срока ее проведения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не явились на заседание суда без уважительных причин;</a:t>
            </a:r>
          </a:p>
          <a:p>
            <a:pPr marL="0" indent="447675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между сторонами заключено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медиативное соглашение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07071-4349-48E7-9111-C25155ED4C1C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530165"/>
      </p:ext>
    </p:extLst>
  </p:cSld>
  <p:clrMapOvr>
    <a:masterClrMapping/>
  </p:clrMapOvr>
  <p:transition>
    <p:comb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</a:rPr>
              <a:t>ОРГАНИЗАЦИОННО-ПРАВОВЫЕ МЕРЫ ПО ПРИМЕНЕНИЮ МЕДИАЦИИ В СУДАХ</a:t>
            </a:r>
            <a:r>
              <a:rPr lang="ru-RU" sz="2000" b="1" dirty="0">
                <a:latin typeface="Times New Roman" panose="02020603050405020304" pitchFamily="18" charset="0"/>
              </a:rPr>
              <a:t> </a:t>
            </a:r>
            <a:br>
              <a:rPr lang="ru-RU" sz="2000" b="1" dirty="0">
                <a:latin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6535" y="1405995"/>
            <a:ext cx="8235915" cy="4842405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ДЕЙСТВИЙ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реализации краткосрочной Стратегии поднятия на качественно новый уровень судебной системы на 2023 — 2026 годы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Приоритетные направления, цели и задачи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I. Совершенствование законодательства, направленного на возвышение интересов человека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Создание организационно-правовых условий, необходимых для широкого использования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альтернативных методов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разрешения споров.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Механизм реализации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1. Разработка предложений о расширении круга применения альтернативных методов разрешения споров, </a:t>
            </a:r>
            <a:r>
              <a:rPr lang="ru-RU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включая институт медиации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для обеспечения оперативной зашиты нарушенных прав граждан.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2. Разработка предложений по увеличению категории гражданских дел, по которым следует применять досудебные механизмы разрешения споров.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07071-4349-48E7-9111-C25155ED4C1C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024032"/>
      </p:ext>
    </p:extLst>
  </p:cSld>
  <p:clrMapOvr>
    <a:masterClrMapping/>
  </p:clrMapOvr>
  <p:transition>
    <p:comb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</a:rPr>
              <a:t>ОРГАНИЗАЦИОННО-ПРАВОВЫЕ МЕРЫ ПО ПРИМЕНЕНИЮ МЕДИАЦИИ В СУДАХ</a:t>
            </a:r>
            <a:r>
              <a:rPr lang="ru-RU" sz="2000" b="1" dirty="0">
                <a:latin typeface="Times New Roman" panose="02020603050405020304" pitchFamily="18" charset="0"/>
              </a:rPr>
              <a:t> </a:t>
            </a:r>
            <a:br>
              <a:rPr lang="ru-RU" sz="2000" b="1" dirty="0">
                <a:latin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6535" y="1405995"/>
            <a:ext cx="8235915" cy="4842405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Пленума Верховного суда Республики Узбекистан,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20 ноября 2023 года № 26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8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ПРАКТИКЕ ПРИМЕНЕНИЯ СУДАМИ ЗАКОНОДАТЕЛЬСТВА, РЕГУЛИРУЮЩЕГО ПРЕКРАЩЕНИЕ ТРУДОВОГО ДОГОВОРА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3556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Вне зависимости от оснований прекращения трудового договора, трудовые споры о восстановлении на работе рассматриваются непосредственно в суде.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3556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Течение срока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обращения в суд по рассмотрению индивидуальных трудовых споров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приостанавливается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период рассмотрения индивидуального трудового спора в порядке медиации.</a:t>
            </a:r>
            <a:endParaRPr lang="ru-RU" sz="1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07071-4349-48E7-9111-C25155ED4C1C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754286"/>
      </p:ext>
    </p:extLst>
  </p:cSld>
  <p:clrMapOvr>
    <a:masterClrMapping/>
  </p:clrMapOvr>
  <p:transition>
    <p:comb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</a:rPr>
              <a:t>ОРГАНИЗАЦИОННО-ПРАВОВЫЕ МЕРЫ ПО ПРИМЕНЕНИЮ МЕДИАЦИИ В СУДАХ</a:t>
            </a:r>
            <a:r>
              <a:rPr lang="ru-RU" sz="2000" b="1" dirty="0">
                <a:latin typeface="Times New Roman" panose="02020603050405020304" pitchFamily="18" charset="0"/>
              </a:rPr>
              <a:t> </a:t>
            </a:r>
            <a:br>
              <a:rPr lang="ru-RU" sz="2000" b="1" dirty="0">
                <a:latin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6535" y="1405995"/>
            <a:ext cx="8235915" cy="4842405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Пленума Верховного суда Республики Узбекистан 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20 июля 2011 года  № 06.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ПРАКТИКЕ ПРИМЕНЕНИЯ СУДАМИ ЗАКОНОДАТЕЛЬСТВА ПО ДЕЛАМ О РАСТОРЖЕНИИ БРАКА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3556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Обратить внимание судей на необходимость по каждому поступившему в суд исковому заявлению о расторжении брака </a:t>
            </a:r>
            <a:r>
              <a:rPr lang="ru-RU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проведения судьей беседы со сторонами в виде медиации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При этом судье следует, не обсуждая обстоятельства конкретного дела, разъяснить негативные последствия расторжения брака, в частности, воздействие на воспитание детей, материальные и правовые обстоятельства, принять меры по примирению супругов.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07071-4349-48E7-9111-C25155ED4C1C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485900"/>
      </p:ext>
    </p:extLst>
  </p:cSld>
  <p:clrMapOvr>
    <a:masterClrMapping/>
  </p:clrMapOvr>
  <p:transition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</a:rPr>
              <a:t>ОРГАНИЗАЦИОННО-ПРАВОВЫЕ МЕРЫ ПО ПРИМЕНЕНИЮ МЕДИАЦИИ В СУДАХ</a:t>
            </a:r>
            <a:r>
              <a:rPr lang="ru-RU" sz="2000" b="1" dirty="0">
                <a:latin typeface="Times New Roman" panose="02020603050405020304" pitchFamily="18" charset="0"/>
              </a:rPr>
              <a:t> </a:t>
            </a:r>
            <a:br>
              <a:rPr lang="ru-RU" sz="2000" b="1" dirty="0">
                <a:latin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6535" y="1405995"/>
            <a:ext cx="8235915" cy="4842405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Пленума Верховного суда Республики Узбекистан  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24 мая 2019 года № 13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 НЕКОТОРЫХ ВОПРОСАХ ПРИМЕНЕНИЯ СУДОМ ПЕРВОЙ ИНСТАНЦИИ НОРМ ЭКОНОМИЧЕСКОГО ПРОЦЕССУАЛЬНОГО ЗАКОНОДАТЕЛЬСТВА 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32. В соответствии с </a:t>
            </a:r>
            <a:r>
              <a:rPr lang="ru-RU" sz="18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пунктом 8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части первой статьи 163 ЭПК судья принимает меры к примирению сторон. В зависимости от характера спора суды должны содействовать окончанию дела путем заключения мирового соглашения или </a:t>
            </a:r>
            <a:r>
              <a:rPr lang="ru-RU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медиативного соглашения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Возможность разрешения спора заключением мирового соглашения или </a:t>
            </a:r>
            <a:r>
              <a:rPr lang="ru-RU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медиативного соглашения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должна выясняться как при подготовке дела к судебному разбирательству </a:t>
            </a:r>
            <a:r>
              <a:rPr lang="ru-RU" sz="18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(пункт 8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части первой статьи 163, </a:t>
            </a:r>
            <a:r>
              <a:rPr lang="ru-RU" sz="18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пункт 3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части первой статьи 163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ЭПК), так и в процессе судебного разбирательства (</a:t>
            </a:r>
            <a:r>
              <a:rPr lang="ru-RU" sz="18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глава 16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ЭПК). </a:t>
            </a:r>
            <a:endParaRPr lang="ru-RU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07071-4349-48E7-9111-C25155ED4C1C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953980"/>
      </p:ext>
    </p:extLst>
  </p:cSld>
  <p:clrMapOvr>
    <a:masterClrMapping/>
  </p:clrMapOvr>
  <p:transition>
    <p:comb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</a:rPr>
              <a:t>ОРГАНИЗАЦИОННО-ПРАВОВЫЕ МЕРЫ ПО ПРИМЕНЕНИЮ МЕДИАЦИИ В СУДАХ</a:t>
            </a:r>
            <a:r>
              <a:rPr lang="ru-RU" sz="2000" b="1" dirty="0">
                <a:latin typeface="Times New Roman" panose="02020603050405020304" pitchFamily="18" charset="0"/>
              </a:rPr>
              <a:t> </a:t>
            </a:r>
            <a:br>
              <a:rPr lang="ru-RU" sz="2000" b="1" dirty="0">
                <a:latin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6535" y="1405995"/>
            <a:ext cx="8235915" cy="4842405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Пленума Верховного суда Республики Узбекистан  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24 мая 2019 года № 13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 НЕКОТОРЫХ ВОПРОСАХ ПРИМЕНЕНИЯ СУДОМ ПЕРВОЙ ИНСТАНЦИИ НОРМ ЭКОНОМИЧЕСКОГО ПРОЦЕССУАЛЬНОГО ЗАКОНОДАТЕЛЬСТВА 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</a:t>
            </a:r>
            <a:r>
              <a:rPr lang="ru-RU" sz="1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Разъяснить судам, что поскольку медиация считается способом урегулирования возникшего спора при содействии медиатора на основе добровольного согласия сторон в целях достижения ими взаимоприемлемого решения </a:t>
            </a:r>
            <a:r>
              <a:rPr lang="ru-RU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допускается заключение медиативного соглашения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связи с устранением спора (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частности удовлетворением ответчиком требования истца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после принятия искового заявления (заявления) к производству. В этом случае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дело рассматривается по существу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 об этом указывается в мотивировочной части судебного акта.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07071-4349-48E7-9111-C25155ED4C1C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109484"/>
      </p:ext>
    </p:extLst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5C08A5-128B-4733-A636-3C6D0C28B5C6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ПРАВОВЫЕ ОСНОВЫ МЕДИАЦИИ                                                  В УЗБЕКИСТАНЕ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31540" y="1403775"/>
            <a:ext cx="8255260" cy="4844625"/>
          </a:xfrm>
        </p:spPr>
        <p:txBody>
          <a:bodyPr/>
          <a:lstStyle/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 Президента Республики Узбекистан 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 мерах по дальнейшему реформированию судебно-правовой системы, усилению гарантий надежной защиты прав и свобод граждан»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 21 октября 2016 года № УП-4850.</a:t>
            </a: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Указ Президента Республики Узбекистан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«О дополнительных мерах по кардинальному совершенствованию юридического образования и науки в Республике Узбекистан»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 29 апреля 2020 года № УП-5987.</a:t>
            </a: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Концепция развития органов и учреждений юстиции в 2020 — 2024 годах //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утв.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Указом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Президента Республики Узбекистан от 19 мая 2020 года № УП-5997</a:t>
            </a: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 Президента Республики Узбекистан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 дополнительных мерах по дальнейшему расширению доступа к правосудию и повышению эффективности деятельности судов»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16 января 2023 года № УП-11.</a:t>
            </a: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 Президента Республики Узбекистан «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дополнительных мерах эффективной организации деятельности по отправлению правосудия»                          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16 января 2023 года № УП-12.</a:t>
            </a: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 Президента Республики Узбекистан 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 Государственной программе по реализации Стратегии развития Нового Узбекистана на 2022 — 2026 годы в «Год заботы о человеке и качественного образования» 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28 февраля 2023 года № УП-27.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endParaRPr lang="ru-RU" sz="180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</a:rPr>
              <a:t>ОРГАНИЗАЦИОННО-ПРАВОВЫЕ МЕРЫ ПО ПРИМЕНЕНИЮ МЕДИАЦИИ В СУДАХ</a:t>
            </a:r>
            <a:r>
              <a:rPr lang="ru-RU" sz="2000" b="1" dirty="0">
                <a:latin typeface="Times New Roman" panose="02020603050405020304" pitchFamily="18" charset="0"/>
              </a:rPr>
              <a:t> </a:t>
            </a:r>
            <a:br>
              <a:rPr lang="ru-RU" sz="2000" b="1" dirty="0">
                <a:latin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6535" y="1405995"/>
            <a:ext cx="8235915" cy="4842405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3556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Верховный суд Республики Узбекистан  в целях содействия применения медиации: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размещает Информацию о профессиональных медиаторах в своем официальном веб-сайте (</a:t>
            </a:r>
            <a:r>
              <a:rPr lang="ru-RU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https://sud.uz/ru/mediation-ru</a:t>
            </a:r>
            <a:r>
              <a:rPr lang="ru-RU" sz="20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едет статистику дел, оставленных без рассмотрения в связи с заключением медиативного соглашения;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обобщает судебную практику по делам,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оставленным без рассмотрения в связи с заключением медиативного соглашения;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дает разъяснения по применению </a:t>
            </a:r>
            <a:r>
              <a:rPr lang="ru-RU" sz="2000" dirty="0">
                <a:latin typeface="Times New Roman" panose="02020603050405020304" pitchFamily="18" charset="0"/>
              </a:rPr>
              <a:t>в процессе рассмотрения спора в судебном порядке процедуру медиации;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</a:rPr>
              <a:t>вносить в порядке законодательной инициативе проекты законов о внесении изменений и дополнений в некоторые законодательные акты Республики Узбекистан в связи с применением медиации в судах.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07071-4349-48E7-9111-C25155ED4C1C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13267"/>
      </p:ext>
    </p:extLst>
  </p:cSld>
  <p:clrMapOvr>
    <a:masterClrMapping/>
  </p:clrMapOvr>
  <p:transition>
    <p:comb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02A37D-E192-44D1-8AF7-9B56545BE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07071-4349-48E7-9111-C25155ED4C1C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B3FCBE-75D8-461D-BD4F-A01816F42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70187"/>
      </p:ext>
    </p:extLst>
  </p:cSld>
  <p:clrMapOvr>
    <a:masterClrMapping/>
  </p:clrMapOvr>
  <p:transition>
    <p:comb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85015E-D1BE-46B7-A0CB-DAF4232F6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07071-4349-48E7-9111-C25155ED4C1C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5C7B74-28B4-4E04-8BFC-5CA9A405A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92351"/>
      </p:ext>
    </p:extLst>
  </p:cSld>
  <p:clrMapOvr>
    <a:masterClrMapping/>
  </p:clrMapOvr>
  <p:transition>
    <p:comb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</a:rPr>
              <a:t>ОРГАНИЗАЦИОННО-ПРАВОВЫЕ МЕРЫ ПО ПРИМЕНЕНИЮ МЕДИАЦИИ В СУДАХ</a:t>
            </a:r>
            <a:r>
              <a:rPr lang="ru-RU" sz="2000" b="1" dirty="0">
                <a:latin typeface="Times New Roman" panose="02020603050405020304" pitchFamily="18" charset="0"/>
              </a:rPr>
              <a:t> </a:t>
            </a:r>
            <a:br>
              <a:rPr lang="ru-RU" sz="2000" b="1" dirty="0">
                <a:latin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6535" y="1405995"/>
            <a:ext cx="8235915" cy="4842405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3556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СТАТИСТИКА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делах, оставленных без рассмотрения в связи с заключением медиативного соглашения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ЭКОНОМИЧЕСКИЕ СУДЫ 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2022 году  -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3561 дело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2023 году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5125 дел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2024 (6 месяцев) –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1627 дел</a:t>
            </a:r>
            <a:endParaRPr lang="ru-RU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СУДЫ ПО ГРАЖДАНСКИМ ДЕЛАМ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2022 году  - 2916 дел, 2023 году – 2221 дело, 2024 (6 месяцев) – 1201 дело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lang="en-US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*********************************************************************</a:t>
            </a:r>
            <a:endParaRPr lang="ru-RU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ВЕБ-САЙТ – </a:t>
            </a:r>
            <a:r>
              <a:rPr lang="en-US" sz="1800" b="1" dirty="0">
                <a:solidFill>
                  <a:srgbClr val="0099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mediator.uz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Телеграмм канал - </a:t>
            </a:r>
            <a:r>
              <a:rPr lang="en-US" sz="1800" b="1" dirty="0" err="1">
                <a:solidFill>
                  <a:srgbClr val="0099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mediator.Uz</a:t>
            </a:r>
            <a:endParaRPr lang="ru-RU" sz="1800" b="1" dirty="0">
              <a:solidFill>
                <a:srgbClr val="0099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07071-4349-48E7-9111-C25155ED4C1C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7747399"/>
      </p:ext>
    </p:extLst>
  </p:cSld>
  <p:clrMapOvr>
    <a:masterClrMapping/>
  </p:clrMapOvr>
  <p:transition>
    <p:comb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07071-4349-48E7-9111-C25155ED4C1C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D1C17B3-637D-46F3-A985-FE8B90236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86469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0E9C892-A757-4D9C-88A5-E4CDBACBA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3380"/>
            <a:ext cx="9144000" cy="513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0540302"/>
      </p:ext>
    </p:extLst>
  </p:cSld>
  <p:clrMapOvr>
    <a:masterClrMapping/>
  </p:clrMapOvr>
  <p:transition>
    <p:comb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07071-4349-48E7-9111-C25155ED4C1C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0EDCC4-662B-4279-ABBD-136FAC76C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231"/>
            <a:ext cx="9144000" cy="63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92332"/>
      </p:ext>
    </p:extLst>
  </p:cSld>
  <p:clrMapOvr>
    <a:masterClrMapping/>
  </p:clrMapOvr>
  <p:transition>
    <p:comb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50000">
              <a:srgbClr val="FFFFFF"/>
            </a:gs>
            <a:gs pos="100000">
              <a:srgbClr val="00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118E1-7A40-4178-B63F-0520061E75B6}" type="slidenum">
              <a:rPr lang="ru-RU"/>
              <a:pPr>
                <a:defRPr/>
              </a:pPr>
              <a:t>36</a:t>
            </a:fld>
            <a:endParaRPr lang="ru-RU"/>
          </a:p>
        </p:txBody>
      </p:sp>
      <p:sp>
        <p:nvSpPr>
          <p:cNvPr id="18435" name="WordArt 6"/>
          <p:cNvSpPr>
            <a:spLocks noChangeArrowheads="1" noChangeShapeType="1" noTextEdit="1"/>
          </p:cNvSpPr>
          <p:nvPr/>
        </p:nvSpPr>
        <p:spPr bwMode="auto">
          <a:xfrm>
            <a:off x="1106488" y="2438400"/>
            <a:ext cx="67945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Спасибо за внимание!</a:t>
            </a:r>
          </a:p>
        </p:txBody>
      </p:sp>
    </p:spTree>
  </p:cSld>
  <p:clrMapOvr>
    <a:masterClrMapping/>
  </p:clrMapOvr>
  <p:transition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5C08A5-128B-4733-A636-3C6D0C28B5C6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ПРАВОВЫЕ ОСНОВЫ МЕДИАЦИИ                                                  В УЗБЕКИСТАНЕ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31540" y="1403775"/>
            <a:ext cx="8255260" cy="4844625"/>
          </a:xfrm>
        </p:spPr>
        <p:txBody>
          <a:bodyPr/>
          <a:lstStyle/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Президента Республики Узбекистан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 создании Ташкентского международного арбитражного центра (TIAC) при Торгово-промышленной палате Республики Узбекистан»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5 ноября 2018 года                   № ПП-4001</a:t>
            </a: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Президента Республики Узбекистан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мерах по дальнейшему повышению эффективности исполнения судебных актов и актов иных органов»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12 марта 2019 года № ПП-4236.</a:t>
            </a: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Президента Республики Узбекистан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 мерах по качественной и своевременной реализации Стратегии «Узбекистан – 2030» в 2023 году»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 11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сентябаря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2023 года № ПП-300</a:t>
            </a: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Президента Республики Узбекистан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 дополнительных мерах по сокращению участия государства в экономике»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19 апреля 2024 года № ПП-162.</a:t>
            </a: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Постановление Президента Республики Узбекистан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«О мерах по совершенствованию и повышению эффективности государственной политики в сфере занятости и сокращения бедности»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от 4 октября 2024 года № ПП-347.</a:t>
            </a: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endParaRPr lang="ru-RU" sz="180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989389"/>
      </p:ext>
    </p:extLst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5C08A5-128B-4733-A636-3C6D0C28B5C6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ПРАВОВЫЕ ОСНОВЫ МЕДИАЦИИ                                                  В УЗБЕКИСТАНЕ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31540" y="1403775"/>
            <a:ext cx="8255260" cy="4844625"/>
          </a:xfrm>
        </p:spPr>
        <p:txBody>
          <a:bodyPr/>
          <a:lstStyle/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Кабинета Министров Республики Узбекистан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 мерах по дальнейшему совершенствованию системы подготовки кадров в области психологии и профилактики правонарушений в обществе»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7 июня 2019 года № 472</a:t>
            </a: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Кабинета Министров Республики Узбекистан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допол-нительных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мерах по дальнейшему совершенствованию системы подготовки юридических кадров в соответствии с международными стандартами»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                  6 апреля 2021 года № 189.</a:t>
            </a: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Административный регламента оказания государственных услуг по внесению в реестр профессиональных медиаторов //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утвержден Постановлением Кабинета Министров Республики Узбекистан от 17 октября 2023 года № 544.</a:t>
            </a: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Приказ министра юстиции Республики Узбекистан 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«Об утверждении общеправового классификатора отраслей законодательства Республики Узбекистан»,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зарегистрирован 2 марта 2012 года, рег. номер 2333.</a:t>
            </a: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Приказ министра юстиции Республики Узбекистан «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Об утверждении инструкции о порядке совершения нотариальных действий нотариусами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», зарегистрирован 4 января 2019 года, рег. номер 3113.</a:t>
            </a: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Программа подготовки медиаторов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(приказ Министра юстиции Республики Узбекистан от 31 января 2019 года № 54-мх. Рег. № 3134</a:t>
            </a:r>
            <a:r>
              <a:rPr lang="ru-RU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).</a:t>
            </a: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//</a:t>
            </a: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endParaRPr lang="ru-RU" sz="180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796425"/>
      </p:ext>
    </p:extLst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5C08A5-128B-4733-A636-3C6D0C28B5C6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ПРАВОВЫЕ ОСНОВЫ МЕДИАЦИИ                                                  В УЗБЕКИСТАНЕ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31540" y="1403775"/>
            <a:ext cx="8255260" cy="4844625"/>
          </a:xfrm>
        </p:spPr>
        <p:txBody>
          <a:bodyPr/>
          <a:lstStyle/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Кабинета Министров Республики Узбекистан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 мерах по дальнейшему совершенствованию системы подготовки кадров в области психологии и профилактики правонарушений в обществе»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7 июня 2019 года № 472</a:t>
            </a: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Кабинета Министров Республики Узбекистан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допол-нительных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мерах по дальнейшему совершенствованию системы подготовки юридических кадров в соответствии с международными стандартами»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                  6 апреля 2021 года № 189.</a:t>
            </a: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Административный регламента оказания государственных услуг по внесению в реестр профессиональных медиаторов //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утвержден Постановлением Кабинета Министров Республики Узбекистан от 17 октября 2023 года № 544.</a:t>
            </a: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Приказ министра юстиции Республики Узбекистан 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«Об утверждении общеправового классификатора отраслей законодательства Республики Узбекистан»,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зарегистрирован 2 марта 2012 года, рег. номер 2333.</a:t>
            </a: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Приказ министра юстиции Республики Узбекистан «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Об утверждении инструкции о порядке совершения нотариальных действий нотариусами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», зарегистрирован 4 января 2019 года, рег. номер 3113.</a:t>
            </a: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Программа подготовки медиаторов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(приказ Министра юстиции Республики Узбекистан от 31 января 2019 года № 54-мх. Рег. № 3134</a:t>
            </a:r>
            <a:r>
              <a:rPr lang="ru-RU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).</a:t>
            </a: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//</a:t>
            </a: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endParaRPr lang="ru-RU" sz="180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02625"/>
      </p:ext>
    </p:extLst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5C08A5-128B-4733-A636-3C6D0C28B5C6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ПРАВОВЫЕ ОСНОВЫ МЕДИАЦИИ                                                  В УЗБЕКИСТАНЕ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31540" y="1403775"/>
            <a:ext cx="8255260" cy="4844625"/>
          </a:xfrm>
        </p:spPr>
        <p:txBody>
          <a:bodyPr/>
          <a:lstStyle/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Приказ министра занятости и сокращения бедности Республика Узбекистан 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«Об утверждении типового Положения о трудовом арбитраже, действующем на постоянной основе»,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зарегистрирован 26 июля 2023 года, рег. номер 3449.</a:t>
            </a: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Пленума Верховного суда Республики Узбекистан                                 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 практике применения судами законодательства по делам о расторжении брака»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20 июля 2011 года  № 06.</a:t>
            </a: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Постановление Пленума Верховного суда Республики Узбекистан                             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«О некоторых вопросах применения судом первой инстанции норм экономического процессуального законодательства»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от 24 мая 2019 года № 13</a:t>
            </a: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Постановление Пленума Верховного суда Республики Узбекистан                                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«О практике применения судами законодательства, регулирующего прекращение трудового договора»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от 20 ноября 2023 года № 26.</a:t>
            </a: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endParaRPr lang="uz-Cyrl-UZ" sz="1800" dirty="0"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968956"/>
      </p:ext>
    </p:extLst>
  </p:cSld>
  <p:clrMapOvr>
    <a:masterClrMapping/>
  </p:clrMapOvr>
  <p:transition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5C08A5-128B-4733-A636-3C6D0C28B5C6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ПРАВОВЫЕ ОСНОВЫ МЕДИАЦИИ                                                  В УЗБЕКИСТАНЕ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31540" y="1403775"/>
            <a:ext cx="8255260" cy="4844625"/>
          </a:xfrm>
        </p:spPr>
        <p:txBody>
          <a:bodyPr/>
          <a:lstStyle/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endParaRPr lang="uz-Cyrl-UZ" sz="1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Конституция Республики Узбекистан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lnSpc>
                <a:spcPct val="80000"/>
              </a:lnSpc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Статья 55.</a:t>
            </a:r>
          </a:p>
          <a:p>
            <a:pPr marL="0" indent="355600" algn="just">
              <a:lnSpc>
                <a:spcPct val="80000"/>
              </a:lnSpc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Каждый вправе защищать </a:t>
            </a:r>
            <a:r>
              <a:rPr lang="ru-RU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свои права и свободы всеми способами, не запрещенными законом.</a:t>
            </a:r>
          </a:p>
          <a:p>
            <a:pPr marL="0" indent="355600" algn="just">
              <a:lnSpc>
                <a:spcPct val="80000"/>
              </a:lnSpc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Каждому гарантируется судебная защита его прав и свобод, право обжалования в суд незаконных решений, действий и бездействия государственных органов и иных организаций, их должностных лиц.</a:t>
            </a:r>
          </a:p>
          <a:p>
            <a:pPr marL="0" indent="355600" algn="just">
              <a:lnSpc>
                <a:spcPct val="80000"/>
              </a:lnSpc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Каждому для восстановления своих нарушенных прав и свобод гарантируется право на рассмотрение его дела компетентным, независимым и беспристрастным судом в установленные законом сроки.</a:t>
            </a:r>
          </a:p>
        </p:txBody>
      </p:sp>
    </p:spTree>
    <p:extLst>
      <p:ext uri="{BB962C8B-B14F-4D97-AF65-F5344CB8AC3E}">
        <p14:creationId xmlns:p14="http://schemas.microsoft.com/office/powerpoint/2010/main" val="2262465002"/>
      </p:ext>
    </p:extLst>
  </p:cSld>
  <p:clrMapOvr>
    <a:masterClrMapping/>
  </p:clrMapOvr>
  <p:transition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</a:rPr>
              <a:t>СФЕРЫ ПРИМЕНЕНИЯ МЕДИАЦИИ В УЗБЕКИСТАНЕ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6535" y="1403775"/>
            <a:ext cx="8300265" cy="4844625"/>
          </a:xfrm>
        </p:spPr>
        <p:txBody>
          <a:bodyPr/>
          <a:lstStyle/>
          <a:p>
            <a:pPr marL="0" marR="0" indent="361950" algn="just">
              <a:buNone/>
            </a:pP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marR="0" indent="361950" algn="ctr">
              <a:buNone/>
            </a:pPr>
            <a:r>
              <a:rPr lang="ru-RU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ЗАКОН РЕСПУБЛИКИ УЗБЕКИСТАН</a:t>
            </a:r>
          </a:p>
          <a:p>
            <a:pPr marL="0" marR="0" indent="361950" algn="ctr">
              <a:buNone/>
            </a:pPr>
            <a:r>
              <a:rPr lang="ru-RU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О МЕДИАЦИИ</a:t>
            </a:r>
          </a:p>
          <a:p>
            <a:pPr marL="0" marR="0" indent="361950" algn="just">
              <a:buNone/>
            </a:pPr>
            <a:endParaRPr lang="ru-RU" sz="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marR="0" indent="361950" algn="just">
              <a:buNone/>
            </a:pPr>
            <a:r>
              <a:rPr lang="ru-RU" sz="2200" b="1" dirty="0">
                <a:latin typeface="Times New Roman" panose="02020603050405020304" pitchFamily="18" charset="0"/>
              </a:rPr>
              <a:t>Статья 3. Сфера действия настоящего Закона</a:t>
            </a:r>
          </a:p>
          <a:p>
            <a:pPr marL="0" marR="0" indent="361950" algn="just">
              <a:buNone/>
            </a:pPr>
            <a:r>
              <a:rPr lang="ru-RU" sz="2200" dirty="0">
                <a:latin typeface="Times New Roman" panose="02020603050405020304" pitchFamily="18" charset="0"/>
              </a:rPr>
              <a:t>Действие настоящего Закона распространяется на отношения, связанные с применением медиации к спорам, возникающим из </a:t>
            </a:r>
            <a:r>
              <a:rPr lang="ru-RU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гражданских правоотношений</a:t>
            </a:r>
            <a:r>
              <a:rPr lang="ru-RU" sz="2200" dirty="0">
                <a:latin typeface="Times New Roman" panose="02020603050405020304" pitchFamily="18" charset="0"/>
              </a:rPr>
              <a:t>, в том числе в связи с осуществлением предпринимательской деятельности, а также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индивидуальным трудовым спорам и 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спорам, возникающим из семейных правоотношений</a:t>
            </a:r>
            <a:r>
              <a:rPr lang="ru-RU" sz="2200" dirty="0">
                <a:latin typeface="Times New Roman" panose="02020603050405020304" pitchFamily="18" charset="0"/>
              </a:rPr>
              <a:t>, если законом не предусмотрено иное.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 algn="just">
              <a:buFont typeface="Wingdings" pitchFamily="2" charset="2"/>
              <a:buChar char="q"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07071-4349-48E7-9111-C25155ED4C1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616616"/>
      </p:ext>
    </p:extLst>
  </p:cSld>
  <p:clrMapOvr>
    <a:masterClrMapping/>
  </p:clrMapOvr>
  <p:transition>
    <p:comb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кругленный">
  <a:themeElements>
    <a:clrScheme name="Другая 3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0067E4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4615</TotalTime>
  <Words>3205</Words>
  <Application>Microsoft Office PowerPoint</Application>
  <PresentationFormat>Экран (4:3)</PresentationFormat>
  <Paragraphs>311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48" baseType="lpstr">
      <vt:lpstr>Arial</vt:lpstr>
      <vt:lpstr>Arial Black</vt:lpstr>
      <vt:lpstr>Calibri</vt:lpstr>
      <vt:lpstr>Cambria</vt:lpstr>
      <vt:lpstr>Century Gothic</vt:lpstr>
      <vt:lpstr>Impact</vt:lpstr>
      <vt:lpstr>Times New Roman</vt:lpstr>
      <vt:lpstr>Verdana</vt:lpstr>
      <vt:lpstr>Wingdings</vt:lpstr>
      <vt:lpstr>Wingdings 2</vt:lpstr>
      <vt:lpstr>Скругленный</vt:lpstr>
      <vt:lpstr>Яркая</vt:lpstr>
      <vt:lpstr>Презентация PowerPoint</vt:lpstr>
      <vt:lpstr> ПРАВОВЫЕ ОСНОВЫ МЕДИАЦИИ                                                  В УЗБЕКИСТАНЕ </vt:lpstr>
      <vt:lpstr> ПРАВОВЫЕ ОСНОВЫ МЕДИАЦИИ                                                  В УЗБЕКИСТАНЕ </vt:lpstr>
      <vt:lpstr> ПРАВОВЫЕ ОСНОВЫ МЕДИАЦИИ                                                  В УЗБЕКИСТАНЕ </vt:lpstr>
      <vt:lpstr> ПРАВОВЫЕ ОСНОВЫ МЕДИАЦИИ                                                  В УЗБЕКИСТАНЕ </vt:lpstr>
      <vt:lpstr> ПРАВОВЫЕ ОСНОВЫ МЕДИАЦИИ                                                  В УЗБЕКИСТАНЕ </vt:lpstr>
      <vt:lpstr> ПРАВОВЫЕ ОСНОВЫ МЕДИАЦИИ                                                  В УЗБЕКИСТАНЕ </vt:lpstr>
      <vt:lpstr> ПРАВОВЫЕ ОСНОВЫ МЕДИАЦИИ                                                  В УЗБЕКИСТАНЕ </vt:lpstr>
      <vt:lpstr>  СФЕРЫ ПРИМЕНЕНИЯ МЕДИАЦИИ В УЗБЕКИСТАНЕ  </vt:lpstr>
      <vt:lpstr>  СФЕРЫ ПРИМЕНЕНИЯ МЕДИАЦИИ В УЗБЕКИСТАНЕ  </vt:lpstr>
      <vt:lpstr>  СФЕРЫ ПРИМЕНЕНИЯ МЕДИАЦИИ В УЗБЕКИСТАНЕ  </vt:lpstr>
      <vt:lpstr>  СФЕРЫ ПРИМЕНЕНИЯ МЕДИАЦИИ В УЗБЕКИСТАНЕ  </vt:lpstr>
      <vt:lpstr>  СФЕРЫ ПРИМЕНЕНИЯ МЕДИАЦИИ В УЗБЕКИСТАНЕ  </vt:lpstr>
      <vt:lpstr>  СФЕРЫ ПРИМЕНЕНИЯ МЕДИАЦИИ В УЗБЕКИСТАНЕ  </vt:lpstr>
      <vt:lpstr>  СФЕРЫ ПРИМЕНЕНИЯ МЕДИАЦИИ В УЗБЕКИСТАНЕ  </vt:lpstr>
      <vt:lpstr>  УСЛОВИЯ ПРИМЕНЕНИЯ МЕДИАЦИИ В УЗБЕКИСТАНЕ  </vt:lpstr>
      <vt:lpstr>   ОСОБЕННОСТИ ПРОВЕДЕНИЯ ПРОЦЕДУРЫ МЕДИАЦИИ ПОСЛЕ ВОЗБУЖДЕНИЯ ПРОИЗВОДСТВА ПО ДЕЛУ В СУДЕ    </vt:lpstr>
      <vt:lpstr>   ОСОБЕННОСТИ ПРОВЕДЕНИЯ ПРОЦЕДУРЫ МЕДИАЦИИ ПОСЛЕ ВОЗБУЖДЕНИЯ ПРОИЗВОДСТВА ПО ДЕЛУ В СУДЕ    </vt:lpstr>
      <vt:lpstr>   ОСОБЕННОСТИ ПРОВЕДЕНИЯ ПРОЦЕДУРЫ МЕДИАЦИИ ПОСЛЕ ВОЗБУЖДЕНИЯ ПРОИЗВОДСТВА ПО ДЕЛУ В СУДЕ    </vt:lpstr>
      <vt:lpstr>   ОСОБЕННОСТИ ПРОВЕДЕНИЯ ПРОЦЕДУРЫ МЕДИАЦИИ ПОСЛЕ ВОЗБУЖДЕНИЯ ПРОИЗВОДСТВА ПО ДЕЛУ В СУДЕ    </vt:lpstr>
      <vt:lpstr>   ОСОБЕННОСТИ ПРОВЕДЕНИЯ ПРОЦЕДУРЫ МЕДИАЦИИ ПОСЛЕ ВОЗБУЖДЕНИЯ ПРОИЗВОДСТВА ПО ДЕЛУ В СУДЕ    </vt:lpstr>
      <vt:lpstr>     ОСОБЕННОСТИ ПРОВЕДЕНИЯ ПРОЦЕДУРЫ МЕДИАЦИИ ПОСЛЕ ВОЗБУЖДЕНИЯ ПРОИЗВОДСТВА ПО ДЕЛУ В СУДЕ       </vt:lpstr>
      <vt:lpstr>   ОСОБЕННОСТИ ПРОВЕДЕНИЯ ПРОЦЕДУРЫ МЕДИАЦИИ ПОСЛЕ ВОЗБУЖДЕНИЯ ПРОИЗВОДСТВА ПО ДЕЛУ В СУДЕ    </vt:lpstr>
      <vt:lpstr>   ОСОБЕННОСТИ ПРОВЕДЕНИЯ ПРОЦЕДУРЫ МЕДИАЦИИ ПОСЛЕ ВОЗБУЖДЕНИЯ ПРОИЗВОДСТВА ПО ДЕЛУ В СУДЕ    </vt:lpstr>
      <vt:lpstr>   ОРГАНИЗАЦИОННО-ПРАВОВЫЕ МЕРЫ ПО ПРИМЕНЕНИЮ МЕДИАЦИИ В СУДАХ    </vt:lpstr>
      <vt:lpstr>   ОРГАНИЗАЦИОННО-ПРАВОВЫЕ МЕРЫ ПО ПРИМЕНЕНИЮ МЕДИАЦИИ В СУДАХ    </vt:lpstr>
      <vt:lpstr>   ОРГАНИЗАЦИОННО-ПРАВОВЫЕ МЕРЫ ПО ПРИМЕНЕНИЮ МЕДИАЦИИ В СУДАХ    </vt:lpstr>
      <vt:lpstr>   ОРГАНИЗАЦИОННО-ПРАВОВЫЕ МЕРЫ ПО ПРИМЕНЕНИЮ МЕДИАЦИИ В СУДАХ    </vt:lpstr>
      <vt:lpstr>   ОРГАНИЗАЦИОННО-ПРАВОВЫЕ МЕРЫ ПО ПРИМЕНЕНИЮ МЕДИАЦИИ В СУДАХ    </vt:lpstr>
      <vt:lpstr>   ОРГАНИЗАЦИОННО-ПРАВОВЫЕ МЕРЫ ПО ПРИМЕНЕНИЮ МЕДИАЦИИ В СУДАХ    </vt:lpstr>
      <vt:lpstr>Презентация PowerPoint</vt:lpstr>
      <vt:lpstr>Презентация PowerPoint</vt:lpstr>
      <vt:lpstr>   ОРГАНИЗАЦИОННО-ПРАВОВЫЕ МЕРЫ ПО ПРИМЕНЕНИЮ МЕДИАЦИИ В СУДАХ   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ТАДБИРКОРЛИК СУБЪЕКТЛАРИНИ ҲУҚУҚИЙ ҲИМОЯ ҚИЛИШ: НИЗОЛАРНИ ҲАКАМЛИК СУДЛАРИДА ҲАЛ ҚИЛИШ ВА ТЕКШИРИШЛАРДА ШТИРОК ЭТИШ</dc:title>
  <dc:creator>d.tursunov</dc:creator>
  <cp:lastModifiedBy>user</cp:lastModifiedBy>
  <cp:revision>257</cp:revision>
  <dcterms:created xsi:type="dcterms:W3CDTF">2010-05-20T07:58:03Z</dcterms:created>
  <dcterms:modified xsi:type="dcterms:W3CDTF">2024-11-27T06:15:02Z</dcterms:modified>
</cp:coreProperties>
</file>