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17"/>
  </p:notesMasterIdLst>
  <p:sldIdLst>
    <p:sldId id="266" r:id="rId3"/>
    <p:sldId id="307" r:id="rId4"/>
    <p:sldId id="278" r:id="rId5"/>
    <p:sldId id="279" r:id="rId6"/>
    <p:sldId id="280" r:id="rId7"/>
    <p:sldId id="257" r:id="rId8"/>
    <p:sldId id="303" r:id="rId9"/>
    <p:sldId id="283" r:id="rId10"/>
    <p:sldId id="289" r:id="rId11"/>
    <p:sldId id="306" r:id="rId12"/>
    <p:sldId id="302" r:id="rId13"/>
    <p:sldId id="304" r:id="rId14"/>
    <p:sldId id="305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82" autoAdjust="0"/>
    <p:restoredTop sz="94586"/>
  </p:normalViewPr>
  <p:slideViewPr>
    <p:cSldViewPr>
      <p:cViewPr varScale="1">
        <p:scale>
          <a:sx n="72" d="100"/>
          <a:sy n="72" d="100"/>
        </p:scale>
        <p:origin x="216" y="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12901644154801"/>
          <c:y val="0.15612315826332901"/>
          <c:w val="0.62241695367181404"/>
          <c:h val="0.6199019109637600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24-4C2A-AE1A-C7683FDFAD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24-4C2A-AE1A-C7683FDFAD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524-4C2A-AE1A-C7683FDFAD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524-4C2A-AE1A-C7683FDFAD4B}"/>
              </c:ext>
            </c:extLst>
          </c:dPt>
          <c:dLbls>
            <c:dLbl>
              <c:idx val="0"/>
              <c:layout>
                <c:manualLayout>
                  <c:x val="-5.4988488933328403E-2"/>
                  <c:y val="-0.2017041612537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11858147448599"/>
                      <c:h val="0.199858204276002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24-4C2A-AE1A-C7683FDFAD4B}"/>
                </c:ext>
              </c:extLst>
            </c:dLbl>
            <c:dLbl>
              <c:idx val="1"/>
              <c:layout>
                <c:manualLayout>
                  <c:x val="-0.14866840927139799"/>
                  <c:y val="-5.827046100002990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297372308427"/>
                      <c:h val="0.199858204276002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524-4C2A-AE1A-C7683FDFAD4B}"/>
                </c:ext>
              </c:extLst>
            </c:dLbl>
            <c:dLbl>
              <c:idx val="2"/>
              <c:layout>
                <c:manualLayout>
                  <c:x val="3.8111248955877301E-2"/>
                  <c:y val="-0.1642179412572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272314393050999"/>
                      <c:h val="0.1523333285521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524-4C2A-AE1A-C7683FDFA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ru-BY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Раздел имущества</c:v>
                </c:pt>
                <c:pt idx="1">
                  <c:v>Участие в воспитании ребенка</c:v>
                </c:pt>
                <c:pt idx="2">
                  <c:v>Коммерческий спор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20</c:v>
                </c:pt>
                <c:pt idx="2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24-4C2A-AE1A-C7683FDFA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997673414846"/>
          <c:y val="0.15871831111199"/>
          <c:w val="0.51616895474609203"/>
          <c:h val="0.502570691546665"/>
        </c:manualLayout>
      </c:layout>
      <c:pieChart>
        <c:varyColors val="1"/>
        <c:ser>
          <c:idx val="4"/>
          <c:order val="4"/>
          <c:tx>
            <c:strRef>
              <c:f>Лист1!$A$6</c:f>
              <c:strCache>
                <c:ptCount val="1"/>
                <c:pt idx="0">
                  <c:v>Наследство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4-2531-4E3D-BCEF-6556BED5C5E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Лист1!$G$2:$G$15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5-2531-4E3D-BCEF-6556BED5C5EC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Столбец6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5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7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9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B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D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F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1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3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Лист1!$H$2:$H$15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6-2531-4E3D-BCEF-6556BED5C5EC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страх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5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7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9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B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D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F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61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63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65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67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69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6B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6D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6F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Лист1!$I$2:$I$15</c:f>
              <c:numCache>
                <c:formatCode>General</c:formatCode>
                <c:ptCount val="1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31-4E3D-BCEF-6556BED5C5EC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междун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71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73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75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77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79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7B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7D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7F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81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83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85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87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89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8B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Лист1!$J$2:$J$15</c:f>
              <c:numCache>
                <c:formatCode>General</c:formatCode>
                <c:ptCount val="1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31-4E3D-BCEF-6556BED5C5EC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соседи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8D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8F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91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93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95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97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99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9B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9D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9F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A1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A3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A5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A7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Лист1!$K$2:$K$15</c:f>
              <c:numCache>
                <c:formatCode>General</c:formatCode>
                <c:ptCount val="14"/>
                <c:pt idx="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531-4E3D-BCEF-6556BED5C5EC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испольнит.произв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A9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AB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AD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AF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B1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B3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B5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B7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B9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BB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BD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BF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C1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C3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Лист1!$L$2:$L$15</c:f>
              <c:numCache>
                <c:formatCode>General</c:formatCode>
                <c:ptCount val="14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31-4E3D-BCEF-6556BED5C5EC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ущерб здоровью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C5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C7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C9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CB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CD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CF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D1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D3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D5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D7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D9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DB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DD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DF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Лист1!$M$2:$M$15</c:f>
              <c:numCache>
                <c:formatCode>General</c:formatCode>
                <c:ptCount val="14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531-4E3D-BCEF-6556BED5C5EC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мед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E1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E3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E5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E7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E9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EB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ED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EF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F1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F3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F5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F7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F9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FB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Лист1!$N$2:$N$15</c:f>
              <c:numCache>
                <c:formatCode>General</c:formatCode>
                <c:ptCount val="14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531-4E3D-BCEF-6556BED5C5EC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  <c:pt idx="0">
                  <c:v>Взыскание долга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FD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FF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01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03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05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07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09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0B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0D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0F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11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13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15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17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Лист1!$O$2:$O$15</c:f>
              <c:numCache>
                <c:formatCode>General</c:formatCode>
                <c:ptCount val="14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531-4E3D-BCEF-6556BED5C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pie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Коммерческий спор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1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531-4E3D-BCEF-6556BED5C5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2531-4E3D-BCEF-6556BED5C5EC}"/>
              </c:ext>
            </c:extLst>
          </c:dPt>
          <c:dPt>
            <c:idx val="2"/>
            <c:bubble3D val="0"/>
            <c:explosion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1D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2531-4E3D-BCEF-6556BED5C5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2531-4E3D-BCEF-6556BED5C5E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2531-4E3D-BCEF-6556BED5C5E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531-4E3D-BCEF-6556BED5C5E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7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9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B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531-4E3D-BCEF-6556BED5C5E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2F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131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531-4E3D-BCEF-6556BED5C5EC}"/>
              </c:ext>
            </c:extLst>
          </c:dPt>
          <c:dLbls>
            <c:dLbl>
              <c:idx val="0"/>
              <c:layout>
                <c:manualLayout>
                  <c:x val="4.0055615204213399E-2"/>
                  <c:y val="6.88400619309501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657590864662"/>
                      <c:h val="0.129169484656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2531-4E3D-BCEF-6556BED5C5EC}"/>
                </c:ext>
              </c:extLst>
            </c:dLbl>
            <c:dLbl>
              <c:idx val="1"/>
              <c:layout>
                <c:manualLayout>
                  <c:x val="1.4423514139985201E-2"/>
                  <c:y val="1.04259812408935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48308272126799"/>
                      <c:h val="0.129169491692940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2531-4E3D-BCEF-6556BED5C5EC}"/>
                </c:ext>
              </c:extLst>
            </c:dLbl>
            <c:dLbl>
              <c:idx val="2"/>
              <c:layout>
                <c:manualLayout>
                  <c:x val="0.11644156467606501"/>
                  <c:y val="-6.71842090208314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185990021436"/>
                      <c:h val="0.129169484656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11D-6015-45D2-8E5A-B4541AFA11AD}"/>
                </c:ext>
              </c:extLst>
            </c:dLbl>
            <c:dLbl>
              <c:idx val="3"/>
              <c:layout>
                <c:manualLayout>
                  <c:x val="3.1808438804516899E-2"/>
                  <c:y val="6.5759495547494995E-2"/>
                </c:manualLayout>
              </c:layout>
              <c:tx>
                <c:rich>
                  <a:bodyPr/>
                  <a:lstStyle/>
                  <a:p>
                    <a:fld id="{250D577A-A7A3-4836-9B27-14FBE10D0542}" type="CATEGORYNAME">
                      <a:rPr lang="ru-RU" smtClean="0"/>
                      <a:pPr/>
                      <a:t>[ИМЯ КАТЕГОРИИ]</a:t>
                    </a:fld>
                    <a:r>
                      <a:rPr lang="ru-RU" dirty="0"/>
                      <a:t> </a:t>
                    </a:r>
                    <a:fld id="{B01D71E8-832A-4389-B1E7-2E8ABD7C7364}" type="PERCENTAGE">
                      <a:rPr lang="ru-RU" baseline="0" smtClean="0"/>
                      <a:pPr/>
                      <a:t>[ПРОЦЕНТ]</a:t>
                    </a:fld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57405592972898"/>
                      <c:h val="9.331205778193030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2531-4E3D-BCEF-6556BED5C5EC}"/>
                </c:ext>
              </c:extLst>
            </c:dLbl>
            <c:dLbl>
              <c:idx val="4"/>
              <c:layout>
                <c:manualLayout>
                  <c:x val="-1.27593705957804E-2"/>
                  <c:y val="2.98770495853883E-2"/>
                </c:manualLayout>
              </c:layout>
              <c:tx>
                <c:rich>
                  <a:bodyPr/>
                  <a:lstStyle/>
                  <a:p>
                    <a:fld id="{1FC32534-31F4-44CB-9882-A3FDC97505A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</a:t>
                    </a:r>
                    <a:fld id="{2C5E80C0-E388-4F82-A6CD-60D5A228EEFB}" type="PERCENTAGE">
                      <a:rPr lang="ru-RU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752529394332"/>
                      <c:h val="6.404688092510860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2531-4E3D-BCEF-6556BED5C5EC}"/>
                </c:ext>
              </c:extLst>
            </c:dLbl>
            <c:dLbl>
              <c:idx val="5"/>
              <c:layout>
                <c:manualLayout>
                  <c:x val="5.1567562124492997E-3"/>
                  <c:y val="2.9896025855167499E-2"/>
                </c:manualLayout>
              </c:layout>
              <c:tx>
                <c:rich>
                  <a:bodyPr/>
                  <a:lstStyle/>
                  <a:p>
                    <a:fld id="{EF57243B-BEA8-4D13-B0CE-E81AC00F2C58}" type="CATEGORYNAME">
                      <a:rPr lang="ru-RU" smtClean="0"/>
                      <a:pPr/>
                      <a:t>[ИМЯ КАТЕГОРИИ]</a:t>
                    </a:fld>
                    <a:r>
                      <a:rPr lang="ru-RU" dirty="0"/>
                      <a:t> </a:t>
                    </a:r>
                    <a:fld id="{D44C2EC6-60DD-48A8-BA53-5C23FE6B5A22}" type="PERCENTAGE">
                      <a:rPr lang="ru-RU" baseline="0" smtClean="0"/>
                      <a:pPr/>
                      <a:t>[ПРОЦЕНТ]</a:t>
                    </a:fld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848125524132902"/>
                      <c:h val="6.297115811887289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2531-4E3D-BCEF-6556BED5C5EC}"/>
                </c:ext>
              </c:extLst>
            </c:dLbl>
            <c:dLbl>
              <c:idx val="6"/>
              <c:layout>
                <c:manualLayout>
                  <c:x val="1.5381549814299501E-2"/>
                  <c:y val="2.0347008766641299E-2"/>
                </c:manualLayout>
              </c:layout>
              <c:tx>
                <c:rich>
                  <a:bodyPr/>
                  <a:lstStyle/>
                  <a:p>
                    <a:fld id="{F82FE130-3093-425C-8078-0CBFD006603C}" type="CATEGORYNAME">
                      <a:rPr lang="ru-RU" smtClean="0"/>
                      <a:pPr/>
                      <a:t>[ИМЯ КАТЕГОРИИ]</a:t>
                    </a:fld>
                    <a:r>
                      <a:rPr lang="ru-RU" dirty="0"/>
                      <a:t> </a:t>
                    </a:r>
                    <a:fld id="{4D3A2DDC-9887-4B8E-8AD0-435D70FA10B6}" type="PERCENTAGE">
                      <a:rPr lang="ru-RU" baseline="0" smtClean="0"/>
                      <a:pPr/>
                      <a:t>[ПРОЦЕНТ]</a:t>
                    </a:fld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989126823361498"/>
                      <c:h val="6.848768533033790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2531-4E3D-BCEF-6556BED5C5EC}"/>
                </c:ext>
              </c:extLst>
            </c:dLbl>
            <c:dLbl>
              <c:idx val="7"/>
              <c:layout>
                <c:manualLayout>
                  <c:x val="-3.7562967430948502E-2"/>
                  <c:y val="-8.2747908171974908E-3"/>
                </c:manualLayout>
              </c:layout>
              <c:tx>
                <c:rich>
                  <a:bodyPr/>
                  <a:lstStyle/>
                  <a:p>
                    <a:fld id="{15744E5B-FA8D-48F4-83DD-D0A26F6290B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</a:t>
                    </a:r>
                    <a:fld id="{2830F08B-976A-4E5F-A2D1-607032CA873E}" type="PERCENTAGE">
                      <a:rPr lang="ru-RU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757460902369298"/>
                      <c:h val="6.404688092510860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127-6015-45D2-8E5A-B4541AFA11AD}"/>
                </c:ext>
              </c:extLst>
            </c:dLbl>
            <c:dLbl>
              <c:idx val="8"/>
              <c:layout>
                <c:manualLayout>
                  <c:x val="7.7349820552476698E-3"/>
                  <c:y val="-5.5165202265292201E-2"/>
                </c:manualLayout>
              </c:layout>
              <c:tx>
                <c:rich>
                  <a:bodyPr/>
                  <a:lstStyle/>
                  <a:p>
                    <a:fld id="{34F3648F-2265-4DEB-9542-7D8C7161DFB0}" type="CATEGORYNAME">
                      <a:rPr lang="ru-RU" smtClean="0"/>
                      <a:pPr/>
                      <a:t>[ИМЯ КАТЕГОРИИ]</a:t>
                    </a:fld>
                    <a:r>
                      <a:rPr lang="ru-RU" dirty="0"/>
                      <a:t> 1%</a:t>
                    </a:r>
                    <a:r>
                      <a:rPr lang="ru-RU" baseline="0" dirty="0"/>
                      <a:t>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301806320099202"/>
                      <c:h val="6.021289451314040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129-6015-45D2-8E5A-B4541AFA11AD}"/>
                </c:ext>
              </c:extLst>
            </c:dLbl>
            <c:dLbl>
              <c:idx val="9"/>
              <c:layout>
                <c:manualLayout>
                  <c:x val="-1.35586520748226E-2"/>
                  <c:y val="-6.8740450093398797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Школьная медиация </a:t>
                    </a:r>
                    <a:fld id="{BDC0E1B6-CFD4-4114-B293-89AD31280667}" type="PERCENTAGE">
                      <a:rPr lang="en-US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110951240774"/>
                      <c:h val="6.5729421724605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12B-6015-45D2-8E5A-B4541AFA11AD}"/>
                </c:ext>
              </c:extLst>
            </c:dLbl>
            <c:dLbl>
              <c:idx val="10"/>
              <c:layout>
                <c:manualLayout>
                  <c:x val="-9.0241457311222795E-2"/>
                  <c:y val="-0.108681248085077"/>
                </c:manualLayout>
              </c:layout>
              <c:tx>
                <c:rich>
                  <a:bodyPr/>
                  <a:lstStyle/>
                  <a:p>
                    <a:fld id="{1B8F504D-F056-4962-B504-AB5DDB9BFC5A}" type="CATEGORYNAME">
                      <a:rPr lang="ru-RU" smtClean="0"/>
                      <a:pPr/>
                      <a:t>[ИМЯ КАТЕГОРИИ]</a:t>
                    </a:fld>
                    <a:r>
                      <a:rPr lang="ru-RU" dirty="0"/>
                      <a:t> </a:t>
                    </a:r>
                    <a:fld id="{7A296E2E-0A2F-4AEB-9CC6-0941795E5229}" type="PERCENTAGE">
                      <a:rPr lang="ru-RU" baseline="0" smtClean="0"/>
                      <a:pPr/>
                      <a:t>[ПРОЦЕНТ]</a:t>
                    </a:fld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00518468901798"/>
                      <c:h val="8.671980776422970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2531-4E3D-BCEF-6556BED5C5EC}"/>
                </c:ext>
              </c:extLst>
            </c:dLbl>
            <c:dLbl>
              <c:idx val="11"/>
              <c:layout>
                <c:manualLayout>
                  <c:x val="5.1566547034984402E-2"/>
                  <c:y val="-1.75728164935410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12F-6015-45D2-8E5A-B4541AFA11AD}"/>
                </c:ext>
              </c:extLst>
            </c:dLbl>
            <c:dLbl>
              <c:idx val="12"/>
              <c:layout>
                <c:manualLayout>
                  <c:x val="0.20816958247744399"/>
                  <c:y val="-9.2980756876426904E-3"/>
                </c:manualLayout>
              </c:layout>
              <c:tx>
                <c:rich>
                  <a:bodyPr/>
                  <a:lstStyle/>
                  <a:p>
                    <a:fld id="{DF846B91-3732-4865-A785-1439661CDABB}" type="CATEGORYNAME">
                      <a:rPr lang="ru-RU" smtClean="0"/>
                      <a:pPr/>
                      <a:t>[ИМЯ КАТЕГОРИИ]</a:t>
                    </a:fld>
                    <a:r>
                      <a:rPr lang="ru-RU" dirty="0"/>
                      <a:t> </a:t>
                    </a:r>
                    <a:fld id="{53333AE8-D16C-4B8F-AF9D-C05AF5B080DB}" type="PERCENTAGE">
                      <a:rPr lang="ru-RU" baseline="0" smtClean="0"/>
                      <a:pPr/>
                      <a:t>[ПРОЦЕНТ]</a:t>
                    </a:fld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221634906322002"/>
                      <c:h val="0.1291694846564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131-6015-45D2-8E5A-B4541AFA11AD}"/>
                </c:ext>
              </c:extLst>
            </c:dLbl>
            <c:dLbl>
              <c:idx val="13"/>
              <c:layout>
                <c:manualLayout>
                  <c:x val="9.3188668190383697E-2"/>
                  <c:y val="-9.2479664752568398E-4"/>
                </c:manualLayout>
              </c:layout>
              <c:tx>
                <c:rich>
                  <a:bodyPr/>
                  <a:lstStyle/>
                  <a:p>
                    <a:fld id="{90815230-CE58-4413-81D0-87DC54C8514C}" type="CATEGORYNAME">
                      <a:rPr lang="ru-RU" smtClean="0"/>
                      <a:pPr/>
                      <a:t>[ИМЯ КАТЕГОРИИ]</a:t>
                    </a:fld>
                    <a:r>
                      <a:rPr lang="ru-RU" dirty="0"/>
                      <a:t> </a:t>
                    </a:r>
                    <a:fld id="{2A71A383-3DBC-42D7-B26B-6E24D7032FF9}" type="PERCENTAGE">
                      <a:rPr lang="ru-RU" baseline="0" smtClean="0"/>
                      <a:pPr/>
                      <a:t>[ПРОЦЕНТ]</a:t>
                    </a:fld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21926932047899"/>
                      <c:h val="6.680514453084110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2531-4E3D-BCEF-6556BED5C5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t" anchorCtr="0">
                <a:norm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BY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22</c:v>
                </c:pt>
                <c:pt idx="1">
                  <c:v>3</c:v>
                </c:pt>
                <c:pt idx="2">
                  <c:v>38</c:v>
                </c:pt>
                <c:pt idx="3">
                  <c:v>9</c:v>
                </c:pt>
                <c:pt idx="4">
                  <c:v>6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5.5</c:v>
                </c:pt>
                <c:pt idx="10">
                  <c:v>0.5</c:v>
                </c:pt>
                <c:pt idx="11">
                  <c:v>9</c:v>
                </c:pt>
                <c:pt idx="12">
                  <c:v>0.5</c:v>
                </c:pt>
                <c:pt idx="1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31-4E3D-BCEF-6556BED5C5E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Трудовой спор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35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37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39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3B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3D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3F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41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43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45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47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49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4B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4D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4F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1-2531-4E3D-BCEF-6556BED5C5E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Семейный спор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51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53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55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57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59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5B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5D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5F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61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63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65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67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69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6B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2-2531-4E3D-BCEF-6556BED5C5E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Потребительский спор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6D-6015-45D2-8E5A-B4541AFA11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6F-6015-45D2-8E5A-B4541AFA11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71-6015-45D2-8E5A-B4541AFA11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73-6015-45D2-8E5A-B4541AFA11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75-6015-45D2-8E5A-B4541AFA11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77-6015-45D2-8E5A-B4541AFA11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79-6015-45D2-8E5A-B4541AFA11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7B-6015-45D2-8E5A-B4541AFA11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7D-6015-45D2-8E5A-B4541AFA11A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7F-6015-45D2-8E5A-B4541AFA11A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81-6015-45D2-8E5A-B4541AFA11A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83-6015-45D2-8E5A-B4541AFA11A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85-6015-45D2-8E5A-B4541AFA11A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187-6015-45D2-8E5A-B4541AFA11AD}"/>
              </c:ext>
            </c:extLst>
          </c:dPt>
          <c:cat>
            <c:strRef>
              <c:f>Лист1!$A$2:$A$15</c:f>
              <c:strCache>
                <c:ptCount val="14"/>
                <c:pt idx="0">
                  <c:v>Коммерческий спор</c:v>
                </c:pt>
                <c:pt idx="1">
                  <c:v>Трудовой спор</c:v>
                </c:pt>
                <c:pt idx="2">
                  <c:v>Семейный спор</c:v>
                </c:pt>
                <c:pt idx="3">
                  <c:v>Потребительский спор</c:v>
                </c:pt>
                <c:pt idx="4">
                  <c:v>Наследство</c:v>
                </c:pt>
                <c:pt idx="5">
                  <c:v>Моральный вред</c:v>
                </c:pt>
                <c:pt idx="6">
                  <c:v>Земельные споры</c:v>
                </c:pt>
                <c:pt idx="7">
                  <c:v>Страхование</c:v>
                </c:pt>
                <c:pt idx="8">
                  <c:v>Международные</c:v>
                </c:pt>
                <c:pt idx="9">
                  <c:v>Соседские споры</c:v>
                </c:pt>
                <c:pt idx="10">
                  <c:v>Испольнительное производство</c:v>
                </c:pt>
                <c:pt idx="11">
                  <c:v>Долг</c:v>
                </c:pt>
                <c:pt idx="12">
                  <c:v>Ущерб здоровью</c:v>
                </c:pt>
                <c:pt idx="13">
                  <c:v>Медицинские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3-2531-4E3D-BCEF-6556BED5C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8575"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BY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продаж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400</c:v>
                </c:pt>
                <c:pt idx="1">
                  <c:v>1359</c:v>
                </c:pt>
                <c:pt idx="2">
                  <c:v>1295</c:v>
                </c:pt>
                <c:pt idx="3">
                  <c:v>868</c:v>
                </c:pt>
                <c:pt idx="4">
                  <c:v>1255</c:v>
                </c:pt>
                <c:pt idx="5">
                  <c:v>1720</c:v>
                </c:pt>
                <c:pt idx="6">
                  <c:v>2301</c:v>
                </c:pt>
                <c:pt idx="7">
                  <c:v>2546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C0-4646-8414-F3F6BA82C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0668447"/>
        <c:axId val="347258991"/>
      </c:barChart>
      <c:stockChart>
        <c:dLbls>
          <c:showLegendKey val="0"/>
          <c:showVal val="0"/>
          <c:showCatName val="0"/>
          <c:showSerName val="0"/>
          <c:showPercent val="0"/>
          <c:showBubbleSize val="0"/>
        </c:dLbls>
        <c:axId val="1000680447"/>
        <c:axId val="347260239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Лист1!$A$2:$A$9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2016</c:v>
                      </c:pt>
                      <c:pt idx="1">
                        <c:v>2017</c:v>
                      </c:pt>
                      <c:pt idx="2">
                        <c:v>2018</c:v>
                      </c:pt>
                      <c:pt idx="3">
                        <c:v>2019</c:v>
                      </c:pt>
                      <c:pt idx="4">
                        <c:v>2020</c:v>
                      </c:pt>
                      <c:pt idx="5">
                        <c:v>2021</c:v>
                      </c:pt>
                      <c:pt idx="6">
                        <c:v>2022</c:v>
                      </c:pt>
                      <c:pt idx="7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FEC0-4646-8414-F3F6BA82C6D7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2016</c:v>
                      </c:pt>
                      <c:pt idx="1">
                        <c:v>2017</c:v>
                      </c:pt>
                      <c:pt idx="2">
                        <c:v>2018</c:v>
                      </c:pt>
                      <c:pt idx="3">
                        <c:v>2019</c:v>
                      </c:pt>
                      <c:pt idx="4">
                        <c:v>2020</c:v>
                      </c:pt>
                      <c:pt idx="5">
                        <c:v>2021</c:v>
                      </c:pt>
                      <c:pt idx="6">
                        <c:v>2022</c:v>
                      </c:pt>
                      <c:pt idx="7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EC0-4646-8414-F3F6BA82C6D7}"/>
                  </c:ext>
                </c:extLst>
              </c15:ser>
            </c15:filteredLineSeries>
          </c:ext>
        </c:extLst>
      </c:stockChart>
      <c:catAx>
        <c:axId val="1000668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BY"/>
          </a:p>
        </c:txPr>
        <c:crossAx val="347258991"/>
        <c:crosses val="autoZero"/>
        <c:auto val="1"/>
        <c:lblAlgn val="ctr"/>
        <c:lblOffset val="100"/>
        <c:noMultiLvlLbl val="0"/>
      </c:catAx>
      <c:valAx>
        <c:axId val="34725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BY"/>
          </a:p>
        </c:txPr>
        <c:crossAx val="1000668447"/>
        <c:crosses val="autoZero"/>
        <c:crossBetween val="between"/>
      </c:valAx>
      <c:valAx>
        <c:axId val="347260239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00680447"/>
        <c:crosses val="max"/>
        <c:crossBetween val="between"/>
      </c:valAx>
      <c:catAx>
        <c:axId val="100068044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726023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0.44059</cdr:x>
      <cdr:y>0.74767</cdr:y>
    </cdr:from>
    <cdr:to>
      <cdr:x>0.65278</cdr:x>
      <cdr:y>0.83052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0211" y="3782434"/>
          <a:ext cx="1045156" cy="419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kern="1200" dirty="0">
              <a:solidFill>
                <a:prstClr val="black">
                  <a:lumMod val="65000"/>
                  <a:lumOff val="35000"/>
                </a:prstClr>
              </a:solidFill>
              <a:latin typeface="Arial Rounded MT Bold" panose="020F0704030504030204" pitchFamily="34" charset="0"/>
            </a:rPr>
            <a:t>2020</a:t>
          </a:r>
        </a:p>
        <a:p xmlns:a="http://schemas.openxmlformats.org/drawingml/2006/main">
          <a:endParaRPr lang="ru-RU" sz="2800" kern="1200" dirty="0">
            <a:solidFill>
              <a:prstClr val="black">
                <a:lumMod val="65000"/>
                <a:lumOff val="35000"/>
              </a:prstClr>
            </a:solidFill>
            <a:latin typeface="Arial Rounded MT Bold" panose="020F0704030504030204" pitchFamily="34" charset="0"/>
          </a:endParaRPr>
        </a:p>
        <a:p xmlns:a="http://schemas.openxmlformats.org/drawingml/2006/main">
          <a:endParaRPr lang="ru-RU" sz="2800" kern="1200" dirty="0">
            <a:solidFill>
              <a:prstClr val="black">
                <a:lumMod val="65000"/>
                <a:lumOff val="35000"/>
              </a:prstClr>
            </a:solidFill>
            <a:latin typeface="Arial Rounded MT Bold" panose="020F07040305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7F8D7-1948-754C-96DC-A7E5C466B02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49EF6-D40F-6345-A6EF-81FF958FB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8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49EF6-D40F-6345-A6EF-81FF958FB17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17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86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58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533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spcBef>
                <a:spcPts val="35"/>
              </a:spcBef>
            </a:pPr>
            <a:r>
              <a:rPr lang="ru-RU" spc="-5">
                <a:latin typeface="Calibri"/>
                <a:cs typeface="Calibri"/>
              </a:rPr>
              <a:t>© </a:t>
            </a:r>
            <a:r>
              <a:rPr lang="ru-RU" spc="-5"/>
              <a:t>Учреждение </a:t>
            </a:r>
            <a:r>
              <a:rPr lang="ru-RU" spc="-10"/>
              <a:t>«Центр </a:t>
            </a:r>
            <a:r>
              <a:rPr lang="ru-RU" spc="-5"/>
              <a:t>медиации и переговоров»,</a:t>
            </a:r>
            <a:r>
              <a:rPr lang="ru-RU" spc="50"/>
              <a:t> </a:t>
            </a:r>
            <a:r>
              <a:rPr lang="ru-RU"/>
              <a:t>2019</a:t>
            </a:r>
            <a:endParaRPr lang="ru-RU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6437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714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976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00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798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96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667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48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282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548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012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944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24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86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6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2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5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38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78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6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61CF-F0A5-4749-8444-3EA0EDD87E6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D87F2-BB31-464F-9ED8-CDF48D14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1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A5479-B4C3-4887-A001-00AC81A6D2C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4C592-224F-4A21-A44D-4791A7E89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1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mediators.pro?subject=info@mediators.pro" TargetMode="External"/><Relationship Id="rId5" Type="http://schemas.openxmlformats.org/officeDocument/2006/relationships/hyperlink" Target="http://www.mediacia.by/" TargetMode="External"/><Relationship Id="rId4" Type="http://schemas.openxmlformats.org/officeDocument/2006/relationships/hyperlink" Target="http://www.mediators.pr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arus.by/en/about-belarus/key-facts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larus.by/en/about-belarus/nationality" TargetMode="External"/><Relationship Id="rId5" Type="http://schemas.openxmlformats.org/officeDocument/2006/relationships/hyperlink" Target="http://www.belarus.by/en/about-belarus/geography/minskcity" TargetMode="External"/><Relationship Id="rId4" Type="http://schemas.openxmlformats.org/officeDocument/2006/relationships/hyperlink" Target="http://www.belarus.by/en/governmen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hyperlink" Target="http://mediators.pro/" TargetMode="External"/><Relationship Id="rId4" Type="http://schemas.openxmlformats.org/officeDocument/2006/relationships/image" Target="../media/image13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hyperlink" Target="http://mediators.pro/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7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9.png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Рисунок 15"/>
          <p:cNvPicPr>
            <a:picLocks noChangeAspect="1" noChangeArrowheads="1"/>
          </p:cNvPicPr>
          <p:nvPr/>
        </p:nvPicPr>
        <p:blipFill>
          <a:blip r:embed="rId2"/>
          <a:srcRect t="-1231" r="82162" b="2"/>
          <a:stretch>
            <a:fillRect/>
          </a:stretch>
        </p:blipFill>
        <p:spPr bwMode="auto">
          <a:xfrm>
            <a:off x="1216508" y="57961"/>
            <a:ext cx="5381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447163" y="188640"/>
            <a:ext cx="7569856" cy="124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Учебно-практическое учреждение «Центр медиации и переговоров», Минск, Республика Беларусь</a:t>
            </a:r>
          </a:p>
          <a:p>
            <a:pPr algn="r">
              <a:spcBef>
                <a:spcPct val="20000"/>
              </a:spcBef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_______________________________________________________________</a:t>
            </a:r>
          </a:p>
          <a:p>
            <a:pPr algn="r">
              <a:spcBef>
                <a:spcPct val="20000"/>
              </a:spcBef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9" y="6381750"/>
            <a:ext cx="5183981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2" name="Прямоугольник 9"/>
          <p:cNvSpPr>
            <a:spLocks noChangeArrowheads="1"/>
          </p:cNvSpPr>
          <p:nvPr/>
        </p:nvSpPr>
        <p:spPr bwMode="auto">
          <a:xfrm>
            <a:off x="2341327" y="4365104"/>
            <a:ext cx="5238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2000">
              <a:latin typeface="Trebuchet MS" pitchFamily="34" charset="0"/>
            </a:endParaRPr>
          </a:p>
          <a:p>
            <a:pPr algn="just">
              <a:buFontTx/>
              <a:buChar char="•"/>
            </a:pPr>
            <a:endParaRPr lang="ru-RU" sz="2000">
              <a:latin typeface="Calibri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6" r="14362" b="12513"/>
          <a:stretch/>
        </p:blipFill>
        <p:spPr>
          <a:xfrm>
            <a:off x="2771800" y="1191992"/>
            <a:ext cx="3600400" cy="3086987"/>
          </a:xfrm>
          <a:prstGeom prst="rect">
            <a:avLst/>
          </a:prstGeom>
        </p:spPr>
      </p:pic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655339" y="4496318"/>
            <a:ext cx="5833321" cy="1290928"/>
          </a:xfrm>
        </p:spPr>
        <p:txBody>
          <a:bodyPr>
            <a:normAutofit fontScale="90000"/>
          </a:bodyPr>
          <a:lstStyle/>
          <a:p>
            <a:br>
              <a:rPr lang="ru-RU" altLang="en-US" sz="4300" b="1" dirty="0">
                <a:solidFill>
                  <a:srgbClr val="FCD5B5"/>
                </a:solidFill>
              </a:rPr>
            </a:br>
            <a:br>
              <a:rPr lang="ru-RU" altLang="en-US" sz="3600" b="1" dirty="0">
                <a:solidFill>
                  <a:srgbClr val="FCD5B5"/>
                </a:solidFill>
                <a:latin typeface="Arial" charset="0"/>
              </a:rPr>
            </a:br>
            <a:r>
              <a:rPr lang="ru-RU" sz="3600" b="1" dirty="0">
                <a:solidFill>
                  <a:srgbClr val="C00000"/>
                </a:solidFill>
              </a:rPr>
              <a:t>Медиация в Республике Беларусь</a:t>
            </a:r>
            <a:br>
              <a:rPr lang="ru-RU" altLang="en-US" sz="4000" b="1" dirty="0">
                <a:solidFill>
                  <a:srgbClr val="AC0000"/>
                </a:solidFill>
                <a:latin typeface="Trebuchet MS" pitchFamily="34" charset="0"/>
              </a:rPr>
            </a:br>
            <a:br>
              <a:rPr lang="ru-RU" sz="2500" dirty="0">
                <a:solidFill>
                  <a:srgbClr val="C00000"/>
                </a:solidFill>
              </a:rPr>
            </a:br>
            <a:br>
              <a:rPr lang="ru-RU" sz="2500" dirty="0"/>
            </a:br>
            <a:br>
              <a:rPr lang="ru-RU" sz="2500" dirty="0"/>
            </a:br>
            <a:br>
              <a:rPr lang="ru-RU" altLang="en-US" sz="2400" b="1" dirty="0">
                <a:solidFill>
                  <a:srgbClr val="C00000"/>
                </a:solidFill>
                <a:latin typeface="Trebuchet MS" pitchFamily="34" charset="0"/>
              </a:rPr>
            </a:br>
            <a:endParaRPr lang="ru-RU" altLang="en-US" sz="2400" b="1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5394612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C00000"/>
                </a:solidFill>
              </a:rPr>
              <a:t>Екатерина </a:t>
            </a:r>
            <a:r>
              <a:rPr lang="ru-RU" sz="1600" dirty="0" err="1">
                <a:solidFill>
                  <a:srgbClr val="C00000"/>
                </a:solidFill>
              </a:rPr>
              <a:t>Гамзунова</a:t>
            </a:r>
            <a:endParaRPr lang="ru-RU" sz="1600" dirty="0">
              <a:solidFill>
                <a:srgbClr val="C00000"/>
              </a:solidFill>
            </a:endParaRPr>
          </a:p>
          <a:p>
            <a:r>
              <a:rPr lang="ru-RU" sz="1600" dirty="0">
                <a:solidFill>
                  <a:srgbClr val="C00000"/>
                </a:solidFill>
              </a:rPr>
              <a:t>Адвокат, медиатор </a:t>
            </a:r>
            <a:r>
              <a:rPr lang="en-US" sz="1600" dirty="0">
                <a:solidFill>
                  <a:srgbClr val="C00000"/>
                </a:solidFill>
              </a:rPr>
              <a:t>IMI</a:t>
            </a:r>
            <a:r>
              <a:rPr lang="ru-RU" sz="1600" dirty="0">
                <a:solidFill>
                  <a:srgbClr val="C00000"/>
                </a:solidFill>
              </a:rPr>
              <a:t>, член МАРА, эксперт Совета развития предпринимательства при Президенте РБ, член Совета Белорусского союза Предпринимателей</a:t>
            </a:r>
          </a:p>
          <a:p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0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2569" y="1057684"/>
            <a:ext cx="5829300" cy="1262048"/>
          </a:xfrm>
        </p:spPr>
        <p:txBody>
          <a:bodyPr>
            <a:normAutofit fontScale="90000"/>
          </a:bodyPr>
          <a:lstStyle/>
          <a:p>
            <a:r>
              <a:rPr lang="ru-RU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МЕДИАЦИЯ В БЕЛАРУСИ</a:t>
            </a:r>
            <a:br>
              <a:rPr lang="ru-RU" alt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статистика 2016-2023 год </a:t>
            </a:r>
            <a:br>
              <a:rPr lang="ru-RU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0" y="6237288"/>
            <a:ext cx="9095509" cy="620712"/>
          </a:xfrm>
          <a:prstGeom prst="rect">
            <a:avLst/>
          </a:prstGeom>
          <a:solidFill>
            <a:srgbClr val="A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r>
              <a:rPr lang="en-US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http://mediators.pro/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altLang="en-US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Рисунок 15"/>
          <p:cNvPicPr>
            <a:picLocks noChangeAspect="1" noChangeArrowheads="1"/>
          </p:cNvPicPr>
          <p:nvPr/>
        </p:nvPicPr>
        <p:blipFill>
          <a:blip r:embed="rId2" cstate="print"/>
          <a:srcRect t="-1231" r="82162" b="2"/>
          <a:stretch>
            <a:fillRect/>
          </a:stretch>
        </p:blipFill>
        <p:spPr bwMode="auto">
          <a:xfrm>
            <a:off x="272310" y="105184"/>
            <a:ext cx="5381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504871" y="115888"/>
            <a:ext cx="759063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Учебно-практическое учреждение «Центр медиации и переговоров»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_______________________________________________________________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9" y="6381750"/>
            <a:ext cx="5183981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8C9A7E8A-D898-429A-B334-4414E6B89D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0694317"/>
              </p:ext>
            </p:extLst>
          </p:nvPr>
        </p:nvGraphicFramePr>
        <p:xfrm>
          <a:off x="1499754" y="187686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0799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2569" y="1057684"/>
            <a:ext cx="5829300" cy="1262048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МЕДИАЦИЯ В БЕЛАРУСИ</a:t>
            </a:r>
            <a:br>
              <a:rPr lang="ru-RU" alt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</a:t>
            </a: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0" y="6237288"/>
            <a:ext cx="9095509" cy="620712"/>
          </a:xfrm>
          <a:prstGeom prst="rect">
            <a:avLst/>
          </a:prstGeom>
          <a:solidFill>
            <a:srgbClr val="A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© Учреждение «Центр медиации и 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переговоров», 2024</a:t>
            </a:r>
            <a:r>
              <a:rPr lang="en-US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http://mediators.pro/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altLang="en-US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Рисунок 15"/>
          <p:cNvPicPr>
            <a:picLocks noChangeAspect="1" noChangeArrowheads="1"/>
          </p:cNvPicPr>
          <p:nvPr/>
        </p:nvPicPr>
        <p:blipFill>
          <a:blip r:embed="rId2" cstate="print"/>
          <a:srcRect t="-1231" r="82162" b="2"/>
          <a:stretch>
            <a:fillRect/>
          </a:stretch>
        </p:blipFill>
        <p:spPr bwMode="auto">
          <a:xfrm>
            <a:off x="272310" y="105184"/>
            <a:ext cx="5381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504871" y="115888"/>
            <a:ext cx="759063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Учебно-практическое учреждение «Центр медиации и переговоров»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_______________________________________________________________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9" y="6381750"/>
            <a:ext cx="5183981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18947" y="2276872"/>
            <a:ext cx="7128791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Четкие программы обучения 140/170 часов, утвержденные регулятором.</a:t>
            </a:r>
          </a:p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Четкие критерии к статусу медиатора. </a:t>
            </a:r>
          </a:p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Единый реестр медиаторов, на сайте Минюста РБ. </a:t>
            </a:r>
          </a:p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Принудительный механизм исполнения медиативных соглашений (отдельные главы в ХПК/ГПК).</a:t>
            </a:r>
          </a:p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Ежегодные отчеты медиатора.</a:t>
            </a:r>
          </a:p>
        </p:txBody>
      </p:sp>
    </p:spTree>
    <p:extLst>
      <p:ext uri="{BB962C8B-B14F-4D97-AF65-F5344CB8AC3E}">
        <p14:creationId xmlns:p14="http://schemas.microsoft.com/office/powerpoint/2010/main" val="529794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2569" y="1057684"/>
            <a:ext cx="5829300" cy="1262048"/>
          </a:xfrm>
        </p:spPr>
        <p:txBody>
          <a:bodyPr>
            <a:normAutofit fontScale="90000"/>
          </a:bodyPr>
          <a:lstStyle/>
          <a:p>
            <a:r>
              <a:rPr lang="ru-RU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МЕДИАЦИЯ В БЕЛАРУСИ</a:t>
            </a:r>
            <a:br>
              <a:rPr lang="ru-RU" alt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 принудительного исполнения </a:t>
            </a:r>
            <a:br>
              <a:rPr lang="ru-RU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0" y="6237288"/>
            <a:ext cx="9095509" cy="620712"/>
          </a:xfrm>
          <a:prstGeom prst="rect">
            <a:avLst/>
          </a:prstGeom>
          <a:solidFill>
            <a:srgbClr val="A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© Учреждение «Центр медиации и 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переговоров», 2024</a:t>
            </a:r>
            <a:r>
              <a:rPr lang="en-US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http://mediators.pro/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altLang="en-US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Рисунок 15"/>
          <p:cNvPicPr>
            <a:picLocks noChangeAspect="1" noChangeArrowheads="1"/>
          </p:cNvPicPr>
          <p:nvPr/>
        </p:nvPicPr>
        <p:blipFill>
          <a:blip r:embed="rId2" cstate="print"/>
          <a:srcRect t="-1231" r="82162" b="2"/>
          <a:stretch>
            <a:fillRect/>
          </a:stretch>
        </p:blipFill>
        <p:spPr bwMode="auto">
          <a:xfrm>
            <a:off x="272310" y="105184"/>
            <a:ext cx="5381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504871" y="115888"/>
            <a:ext cx="759063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Учебно-практическое учреждение «Центр медиации и переговоров»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_______________________________________________________________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9" y="6381750"/>
            <a:ext cx="5183981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467545" y="2276872"/>
            <a:ext cx="778019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charset="0"/>
                <a:ea typeface="Arial" charset="0"/>
                <a:cs typeface="Arial" charset="0"/>
              </a:rPr>
              <a:t>ГПК РБ = ХПК РБ  : В случае неисполнения добровольно медиативного соглашения, соответствующего требованиям гражданского процессуального законодательства о мировом соглашении и заключенного с участием медиатора, включенного в Реестр медиаторов, выдача исполнительного листа на принудительное исполнение медиативного соглашения производится судом по правилам, установленным статьями  459 – 464 и 464</a:t>
            </a:r>
            <a:r>
              <a:rPr lang="ru-RU" sz="2400" baseline="30000" dirty="0">
                <a:latin typeface="Arial" charset="0"/>
                <a:ea typeface="Arial" charset="0"/>
                <a:cs typeface="Arial" charset="0"/>
              </a:rPr>
              <a:t>2 </a:t>
            </a:r>
            <a:r>
              <a:rPr lang="ru-RU" sz="2400" dirty="0">
                <a:latin typeface="Arial" charset="0"/>
                <a:ea typeface="Arial" charset="0"/>
                <a:cs typeface="Arial" charset="0"/>
              </a:rPr>
              <a:t>– 464</a:t>
            </a:r>
            <a:r>
              <a:rPr lang="ru-RU" sz="2400" baseline="30000" dirty="0">
                <a:latin typeface="Arial" charset="0"/>
                <a:ea typeface="Arial" charset="0"/>
                <a:cs typeface="Arial" charset="0"/>
              </a:rPr>
              <a:t>4</a:t>
            </a:r>
            <a:r>
              <a:rPr lang="ru-RU" sz="2400" dirty="0">
                <a:latin typeface="Arial" charset="0"/>
                <a:ea typeface="Arial" charset="0"/>
                <a:cs typeface="Arial" charset="0"/>
              </a:rPr>
              <a:t>  Кодекса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2321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2569" y="1057684"/>
            <a:ext cx="5829300" cy="1262048"/>
          </a:xfrm>
        </p:spPr>
        <p:txBody>
          <a:bodyPr>
            <a:normAutofit fontScale="90000"/>
          </a:bodyPr>
          <a:lstStyle/>
          <a:p>
            <a:r>
              <a:rPr lang="ru-RU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МЕДИАЦИЯ В БЕЛАРУСИ</a:t>
            </a:r>
            <a:br>
              <a:rPr lang="ru-RU" alt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Гражданский Кодекс </a:t>
            </a:r>
            <a:br>
              <a:rPr lang="ru-RU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0" y="6237288"/>
            <a:ext cx="9095509" cy="620712"/>
          </a:xfrm>
          <a:prstGeom prst="rect">
            <a:avLst/>
          </a:prstGeom>
          <a:solidFill>
            <a:srgbClr val="A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© Учреждение «Центр медиации и 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переговоров», 2024</a:t>
            </a:r>
            <a:r>
              <a:rPr lang="en-US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http://mediators.pro/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altLang="en-US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Рисунок 15"/>
          <p:cNvPicPr>
            <a:picLocks noChangeAspect="1" noChangeArrowheads="1"/>
          </p:cNvPicPr>
          <p:nvPr/>
        </p:nvPicPr>
        <p:blipFill>
          <a:blip r:embed="rId2" cstate="print"/>
          <a:srcRect t="-1231" r="82162" b="2"/>
          <a:stretch>
            <a:fillRect/>
          </a:stretch>
        </p:blipFill>
        <p:spPr bwMode="auto">
          <a:xfrm>
            <a:off x="272310" y="105184"/>
            <a:ext cx="5381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504871" y="115888"/>
            <a:ext cx="759063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Учебно-практическое учреждение «Центр медиации и переговоров»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_______________________________________________________________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9" y="6381750"/>
            <a:ext cx="5183981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391" y="2105508"/>
            <a:ext cx="75608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" charset="0"/>
                <a:ea typeface="Arial" charset="0"/>
                <a:cs typeface="Arial" charset="0"/>
              </a:rPr>
              <a:t>Статья 10. Судебная защита гражданских прав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ru-RU" dirty="0">
                <a:latin typeface="Arial" charset="0"/>
                <a:ea typeface="Arial" charset="0"/>
                <a:cs typeface="Arial" charset="0"/>
              </a:rPr>
              <a:t>2. Законодательством или договором (если это не противоречит законодательству) может быть предусмотрено урегулирование спора между сторонами до обращения в суд.</a:t>
            </a:r>
          </a:p>
          <a:p>
            <a:pPr algn="just"/>
            <a:r>
              <a:rPr lang="ru-RU" dirty="0">
                <a:latin typeface="Arial" charset="0"/>
                <a:ea typeface="Arial" charset="0"/>
                <a:cs typeface="Arial" charset="0"/>
              </a:rPr>
              <a:t>До обращения в суд с иском по спорам между юридическими лицами и (или) индивидуальными предпринимателями обязательными являются предъявление претензии (письменного предложения о добровольном урегулировании спора) </a:t>
            </a:r>
            <a:r>
              <a:rPr lang="ru-RU" b="1" dirty="0">
                <a:latin typeface="Arial" charset="0"/>
                <a:ea typeface="Arial" charset="0"/>
                <a:cs typeface="Arial" charset="0"/>
              </a:rPr>
              <a:t>либо применение медиации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, если иное не установлено настоящим Кодексом, иными законодательными актами или договором. Порядок предъявления претензии, а также порядок применения и проведения медиации устанавливаются законодательством и (или) договором.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47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1651" y="344386"/>
            <a:ext cx="7039841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16839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ЦЕНТР </a:t>
            </a:r>
            <a:r>
              <a:rPr dirty="0"/>
              <a:t>МЕДИАЦИИ И</a:t>
            </a:r>
            <a:r>
              <a:rPr spc="-40" dirty="0"/>
              <a:t> </a:t>
            </a:r>
            <a:r>
              <a:rPr spc="-5" dirty="0"/>
              <a:t>ПЕРЕГОВОРОВ</a:t>
            </a:r>
          </a:p>
        </p:txBody>
      </p:sp>
      <p:sp>
        <p:nvSpPr>
          <p:cNvPr id="6" name="object 6"/>
          <p:cNvSpPr/>
          <p:nvPr/>
        </p:nvSpPr>
        <p:spPr>
          <a:xfrm>
            <a:off x="1" y="6237733"/>
            <a:ext cx="9143999" cy="620395"/>
          </a:xfrm>
          <a:custGeom>
            <a:avLst/>
            <a:gdLst/>
            <a:ahLst/>
            <a:cxnLst/>
            <a:rect l="l" t="t" r="r" b="b"/>
            <a:pathLst>
              <a:path w="9131935" h="620395">
                <a:moveTo>
                  <a:pt x="0" y="620268"/>
                </a:moveTo>
                <a:lnTo>
                  <a:pt x="9131808" y="620268"/>
                </a:lnTo>
                <a:lnTo>
                  <a:pt x="9131808" y="0"/>
                </a:lnTo>
                <a:lnTo>
                  <a:pt x="0" y="0"/>
                </a:lnTo>
                <a:lnTo>
                  <a:pt x="0" y="620268"/>
                </a:lnTo>
                <a:close/>
              </a:path>
            </a:pathLst>
          </a:custGeom>
          <a:solidFill>
            <a:srgbClr val="A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82766" y="6421325"/>
            <a:ext cx="1050131" cy="4866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b="1" spc="-5" dirty="0">
                <a:solidFill>
                  <a:srgbClr val="FFFFFF"/>
                </a:solidFill>
                <a:latin typeface="Trebuchet MS"/>
                <a:cs typeface="Trebuchet MS"/>
              </a:rPr>
              <a:t>Беларусь, </a:t>
            </a:r>
            <a:r>
              <a:rPr sz="1000" b="1" spc="-10" dirty="0" err="1">
                <a:solidFill>
                  <a:srgbClr val="FFFFFF"/>
                </a:solidFill>
                <a:latin typeface="Trebuchet MS"/>
                <a:cs typeface="Trebuchet MS"/>
              </a:rPr>
              <a:t>Минск</a:t>
            </a:r>
            <a:r>
              <a:rPr sz="1000" b="1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lang="ru-RU" sz="1000" b="1" spc="-5" dirty="0">
                <a:solidFill>
                  <a:srgbClr val="FFFFFF"/>
                </a:solidFill>
                <a:latin typeface="Trebuchet MS"/>
                <a:cs typeface="Trebuchet MS"/>
              </a:rPr>
              <a:t>24</a:t>
            </a:r>
          </a:p>
          <a:p>
            <a:pPr marL="12700">
              <a:spcBef>
                <a:spcPts val="95"/>
              </a:spcBef>
            </a:pPr>
            <a:endParaRPr sz="10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3506" y="270816"/>
            <a:ext cx="447788" cy="8132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15090" y="548680"/>
            <a:ext cx="5952961" cy="18722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75856" y="404664"/>
            <a:ext cx="4543425" cy="0"/>
          </a:xfrm>
          <a:custGeom>
            <a:avLst/>
            <a:gdLst/>
            <a:ahLst/>
            <a:cxnLst/>
            <a:rect l="l" t="t" r="r" b="b"/>
            <a:pathLst>
              <a:path w="6057900">
                <a:moveTo>
                  <a:pt x="0" y="0"/>
                </a:moveTo>
                <a:lnTo>
                  <a:pt x="6057900" y="0"/>
                </a:lnTo>
              </a:path>
            </a:pathLst>
          </a:custGeom>
          <a:ln w="14401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87030" y="6406134"/>
            <a:ext cx="5183505" cy="0"/>
          </a:xfrm>
          <a:custGeom>
            <a:avLst/>
            <a:gdLst/>
            <a:ahLst/>
            <a:cxnLst/>
            <a:rect l="l" t="t" r="r" b="b"/>
            <a:pathLst>
              <a:path w="6911340">
                <a:moveTo>
                  <a:pt x="0" y="0"/>
                </a:moveTo>
                <a:lnTo>
                  <a:pt x="6911340" y="0"/>
                </a:lnTo>
              </a:path>
            </a:pathLst>
          </a:custGeom>
          <a:ln w="4572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87030" y="6383273"/>
            <a:ext cx="5183505" cy="45720"/>
          </a:xfrm>
          <a:custGeom>
            <a:avLst/>
            <a:gdLst/>
            <a:ahLst/>
            <a:cxnLst/>
            <a:rect l="l" t="t" r="r" b="b"/>
            <a:pathLst>
              <a:path w="6911340" h="45720">
                <a:moveTo>
                  <a:pt x="0" y="45719"/>
                </a:moveTo>
                <a:lnTo>
                  <a:pt x="6911340" y="45719"/>
                </a:lnTo>
                <a:lnTo>
                  <a:pt x="6911340" y="0"/>
                </a:lnTo>
                <a:lnTo>
                  <a:pt x="0" y="0"/>
                </a:lnTo>
                <a:lnTo>
                  <a:pt x="0" y="45719"/>
                </a:lnTo>
                <a:close/>
              </a:path>
            </a:pathLst>
          </a:custGeom>
          <a:ln w="25907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27584" y="2443749"/>
            <a:ext cx="7848872" cy="169469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algn="ctr">
              <a:spcBef>
                <a:spcPts val="1175"/>
              </a:spcBef>
            </a:pPr>
            <a:r>
              <a:rPr lang="ru-RU" b="1" dirty="0">
                <a:solidFill>
                  <a:srgbClr val="FF0000"/>
                </a:solidFill>
                <a:latin typeface="Trebuchet MS"/>
                <a:cs typeface="Trebuchet MS"/>
              </a:rPr>
              <a:t>+375 29 640 74 41,  </a:t>
            </a:r>
            <a:r>
              <a:rPr lang="en-US" b="1" dirty="0" err="1">
                <a:solidFill>
                  <a:srgbClr val="FF0000"/>
                </a:solidFill>
                <a:latin typeface="Trebuchet MS"/>
                <a:cs typeface="Trebuchet MS"/>
              </a:rPr>
              <a:t>Ekaterina.gamzunova@gmail.com</a:t>
            </a:r>
            <a:endParaRPr lang="ru-RU" b="1" dirty="0">
              <a:solidFill>
                <a:srgbClr val="FF0000"/>
              </a:solidFill>
              <a:latin typeface="Trebuchet MS"/>
              <a:cs typeface="Trebuchet MS"/>
            </a:endParaRPr>
          </a:p>
          <a:p>
            <a:pPr algn="ctr">
              <a:spcBef>
                <a:spcPts val="1175"/>
              </a:spcBef>
            </a:pPr>
            <a:r>
              <a:rPr lang="ru-RU" b="1" dirty="0">
                <a:solidFill>
                  <a:srgbClr val="FF0000"/>
                </a:solidFill>
                <a:latin typeface="Trebuchet MS"/>
                <a:cs typeface="Trebuchet MS"/>
              </a:rPr>
              <a:t> (Екатерина </a:t>
            </a:r>
            <a:r>
              <a:rPr lang="ru-RU" b="1" dirty="0" err="1">
                <a:solidFill>
                  <a:srgbClr val="FF0000"/>
                </a:solidFill>
                <a:latin typeface="Trebuchet MS"/>
                <a:cs typeface="Trebuchet MS"/>
              </a:rPr>
              <a:t>Гамзунова</a:t>
            </a:r>
            <a:r>
              <a:rPr lang="ru-RU" b="1" dirty="0">
                <a:solidFill>
                  <a:srgbClr val="FF0000"/>
                </a:solidFill>
                <a:latin typeface="Trebuchet MS"/>
                <a:cs typeface="Trebuchet MS"/>
              </a:rPr>
              <a:t>)</a:t>
            </a:r>
            <a:endParaRPr dirty="0">
              <a:solidFill>
                <a:srgbClr val="FF0000"/>
              </a:solidFill>
              <a:latin typeface="Trebuchet MS"/>
              <a:cs typeface="Trebuchet MS"/>
            </a:endParaRPr>
          </a:p>
          <a:p>
            <a:pPr marL="635" algn="ctr">
              <a:spcBef>
                <a:spcPts val="1080"/>
              </a:spcBef>
            </a:pPr>
            <a:r>
              <a:rPr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4"/>
              </a:rPr>
              <a:t>www.mediators.pro</a:t>
            </a:r>
            <a:r>
              <a:rPr b="1" spc="-15" dirty="0">
                <a:solidFill>
                  <a:srgbClr val="0000FF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b="1" dirty="0">
                <a:solidFill>
                  <a:srgbClr val="404040"/>
                </a:solidFill>
                <a:latin typeface="Trebuchet MS"/>
                <a:cs typeface="Trebuchet MS"/>
              </a:rPr>
              <a:t>| </a:t>
            </a:r>
            <a:r>
              <a:rPr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5"/>
              </a:rPr>
              <a:t>www.mediacia.by</a:t>
            </a:r>
            <a:endParaRPr dirty="0">
              <a:latin typeface="Trebuchet MS"/>
              <a:cs typeface="Trebuchet MS"/>
            </a:endParaRPr>
          </a:p>
          <a:p>
            <a:pPr algn="ctr">
              <a:spcBef>
                <a:spcPts val="1085"/>
              </a:spcBef>
            </a:pPr>
            <a:r>
              <a:rPr b="1" spc="-5" dirty="0">
                <a:solidFill>
                  <a:srgbClr val="404040"/>
                </a:solidFill>
                <a:latin typeface="Trebuchet MS"/>
                <a:cs typeface="Trebuchet MS"/>
              </a:rPr>
              <a:t>e-mail:</a:t>
            </a:r>
            <a:r>
              <a:rPr b="1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6"/>
              </a:rPr>
              <a:t>info@mediators.pro</a:t>
            </a:r>
            <a:endParaRPr lang="ru-RU" b="1" u="heavy" spc="-5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76537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Заголовок 16">
            <a:extLst>
              <a:ext uri="{FF2B5EF4-FFF2-40B4-BE49-F238E27FC236}">
                <a16:creationId xmlns:a16="http://schemas.microsoft.com/office/drawing/2014/main" id="{17A83BEA-003E-13AC-7B9B-D6FADD375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73075"/>
            <a:ext cx="8229600" cy="711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ru-RU" dirty="0">
                <a:solidFill>
                  <a:schemeClr val="tx1"/>
                </a:solidFill>
              </a:rPr>
              <a:t>Country Information</a:t>
            </a:r>
            <a:endParaRPr lang="ru-RU" altLang="ru-RU" sz="2000" dirty="0">
              <a:solidFill>
                <a:schemeClr val="tx1"/>
              </a:solidFill>
            </a:endParaRPr>
          </a:p>
        </p:txBody>
      </p:sp>
      <p:sp>
        <p:nvSpPr>
          <p:cNvPr id="4099" name="Прямоугольник 1">
            <a:extLst>
              <a:ext uri="{FF2B5EF4-FFF2-40B4-BE49-F238E27FC236}">
                <a16:creationId xmlns:a16="http://schemas.microsoft.com/office/drawing/2014/main" id="{7FC24209-19A3-C53B-1257-D004B93AD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0738" y="120650"/>
            <a:ext cx="419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800" b="1">
                <a:solidFill>
                  <a:schemeClr val="bg1"/>
                </a:solidFill>
                <a:latin typeface="Vivaldi" panose="020F0502020204030204" pitchFamily="34" charset="0"/>
              </a:rPr>
              <a:t>ЦЕНТР МЕДИАЦИИ И ПЕРЕГОВОРОВ</a:t>
            </a:r>
            <a:endParaRPr kumimoji="0" lang="ru-RU" altLang="ru-RU" sz="1800">
              <a:latin typeface="Vivaldi" panose="020F050202020403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A9F5C0F-94E7-7AE1-6303-535F39BA71BC}"/>
              </a:ext>
            </a:extLst>
          </p:cNvPr>
          <p:cNvSpPr/>
          <p:nvPr/>
        </p:nvSpPr>
        <p:spPr>
          <a:xfrm>
            <a:off x="4316413" y="103188"/>
            <a:ext cx="45116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dirty="0">
                <a:latin typeface="+mn-lt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+mn-lt"/>
              </a:rPr>
              <a:t>ЦЕНТР МЕДИАЦИИ И ПЕРЕГОВОРОВ</a:t>
            </a:r>
          </a:p>
        </p:txBody>
      </p:sp>
      <p:grpSp>
        <p:nvGrpSpPr>
          <p:cNvPr id="4101" name="Группа 19">
            <a:extLst>
              <a:ext uri="{FF2B5EF4-FFF2-40B4-BE49-F238E27FC236}">
                <a16:creationId xmlns:a16="http://schemas.microsoft.com/office/drawing/2014/main" id="{C210BBAA-1439-9B68-0E0B-BDD9B0852BC7}"/>
              </a:ext>
            </a:extLst>
          </p:cNvPr>
          <p:cNvGrpSpPr>
            <a:grpSpLocks/>
          </p:cNvGrpSpPr>
          <p:nvPr/>
        </p:nvGrpSpPr>
        <p:grpSpPr bwMode="auto">
          <a:xfrm>
            <a:off x="0" y="41275"/>
            <a:ext cx="9144000" cy="593725"/>
            <a:chOff x="0" y="41275"/>
            <a:chExt cx="9144000" cy="593725"/>
          </a:xfrm>
        </p:grpSpPr>
        <p:grpSp>
          <p:nvGrpSpPr>
            <p:cNvPr id="4112" name="Group 57">
              <a:extLst>
                <a:ext uri="{FF2B5EF4-FFF2-40B4-BE49-F238E27FC236}">
                  <a16:creationId xmlns:a16="http://schemas.microsoft.com/office/drawing/2014/main" id="{D78602EA-8990-0304-FC05-C6BB576197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1275"/>
              <a:ext cx="9144000" cy="593725"/>
              <a:chOff x="0" y="26"/>
              <a:chExt cx="5760" cy="374"/>
            </a:xfrm>
          </p:grpSpPr>
          <p:sp>
            <p:nvSpPr>
              <p:cNvPr id="27" name="Rectangle 29">
                <a:extLst>
                  <a:ext uri="{FF2B5EF4-FFF2-40B4-BE49-F238E27FC236}">
                    <a16:creationId xmlns:a16="http://schemas.microsoft.com/office/drawing/2014/main" id="{926134B8-DBA2-77DB-FC5C-72965B9F32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6"/>
                <a:ext cx="4830" cy="374"/>
              </a:xfrm>
              <a:prstGeom prst="rect">
                <a:avLst/>
              </a:prstGeom>
              <a:solidFill>
                <a:srgbClr val="A8B75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 eaLnBrk="1" hangingPunct="1">
                  <a:spcBef>
                    <a:spcPct val="20000"/>
                  </a:spcBef>
                  <a:tabLst>
                    <a:tab pos="-68263" algn="l"/>
                    <a:tab pos="1009650" algn="l"/>
                    <a:tab pos="5189538" algn="r"/>
                  </a:tabLst>
                  <a:defRPr/>
                </a:pPr>
                <a:endParaRPr lang="ru-RU" sz="300" b="1">
                  <a:solidFill>
                    <a:schemeClr val="bg1"/>
                  </a:solidFill>
                  <a:latin typeface="Arial" charset="0"/>
                  <a:ea typeface="Arial" charset="0"/>
                  <a:cs typeface="+mn-cs"/>
                </a:endParaRPr>
              </a:p>
              <a:p>
                <a:pPr algn="r" eaLnBrk="1" hangingPunct="1">
                  <a:spcBef>
                    <a:spcPct val="20000"/>
                  </a:spcBef>
                  <a:tabLst>
                    <a:tab pos="-68263" algn="l"/>
                    <a:tab pos="1009650" algn="l"/>
                    <a:tab pos="5189538" algn="r"/>
                  </a:tabLst>
                  <a:defRPr/>
                </a:pPr>
                <a:endParaRPr lang="ru-RU" sz="300">
                  <a:solidFill>
                    <a:schemeClr val="bg1"/>
                  </a:solidFill>
                  <a:latin typeface="Arial" charset="0"/>
                  <a:ea typeface="Arial" charset="0"/>
                  <a:cs typeface="+mn-cs"/>
                </a:endParaRPr>
              </a:p>
            </p:txBody>
          </p:sp>
          <p:sp>
            <p:nvSpPr>
              <p:cNvPr id="28" name="Rectangle 30">
                <a:extLst>
                  <a:ext uri="{FF2B5EF4-FFF2-40B4-BE49-F238E27FC236}">
                    <a16:creationId xmlns:a16="http://schemas.microsoft.com/office/drawing/2014/main" id="{CB34EE63-DE81-D115-6D38-1CC29BF66D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6"/>
                <a:ext cx="318" cy="37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defRPr/>
                </a:pPr>
                <a:endParaRPr lang="en-US" sz="2800">
                  <a:latin typeface="Arial" charset="0"/>
                  <a:ea typeface="Arial" charset="0"/>
                  <a:cs typeface="+mn-cs"/>
                </a:endParaRPr>
              </a:p>
            </p:txBody>
          </p:sp>
          <p:sp>
            <p:nvSpPr>
              <p:cNvPr id="29" name="Rectangle 31">
                <a:extLst>
                  <a:ext uri="{FF2B5EF4-FFF2-40B4-BE49-F238E27FC236}">
                    <a16:creationId xmlns:a16="http://schemas.microsoft.com/office/drawing/2014/main" id="{6A8E2B76-8118-35C3-0716-B6A962B5B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6"/>
                <a:ext cx="612" cy="374"/>
              </a:xfrm>
              <a:prstGeom prst="rect">
                <a:avLst/>
              </a:prstGeom>
              <a:solidFill>
                <a:srgbClr val="A8B75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  <a:defRPr/>
                </a:pPr>
                <a:endParaRPr lang="en-US" sz="2800">
                  <a:latin typeface="Arial" charset="0"/>
                  <a:ea typeface="Arial" charset="0"/>
                  <a:cs typeface="+mn-cs"/>
                </a:endParaRPr>
              </a:p>
            </p:txBody>
          </p:sp>
          <p:sp>
            <p:nvSpPr>
              <p:cNvPr id="48" name="Line 32">
                <a:extLst>
                  <a:ext uri="{FF2B5EF4-FFF2-40B4-BE49-F238E27FC236}">
                    <a16:creationId xmlns:a16="http://schemas.microsoft.com/office/drawing/2014/main" id="{B7DE9723-8F3C-510C-18BF-B1746796B9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26"/>
                <a:ext cx="5760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latin typeface="Vivaldi" charset="0"/>
                  <a:ea typeface="Arial" charset="0"/>
                  <a:cs typeface="+mn-cs"/>
                </a:endParaRPr>
              </a:p>
            </p:txBody>
          </p:sp>
          <p:sp>
            <p:nvSpPr>
              <p:cNvPr id="49" name="Line 33">
                <a:extLst>
                  <a:ext uri="{FF2B5EF4-FFF2-40B4-BE49-F238E27FC236}">
                    <a16:creationId xmlns:a16="http://schemas.microsoft.com/office/drawing/2014/main" id="{CA7471EE-1DE7-5302-AA64-8B22555948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400"/>
                <a:ext cx="5760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latin typeface="Vivaldi" charset="0"/>
                  <a:ea typeface="Arial" charset="0"/>
                  <a:cs typeface="+mn-cs"/>
                </a:endParaRPr>
              </a:p>
            </p:txBody>
          </p:sp>
          <p:sp>
            <p:nvSpPr>
              <p:cNvPr id="50" name="Line 34">
                <a:extLst>
                  <a:ext uri="{FF2B5EF4-FFF2-40B4-BE49-F238E27FC236}">
                    <a16:creationId xmlns:a16="http://schemas.microsoft.com/office/drawing/2014/main" id="{CF4762C8-6053-3D2E-FD96-896B0DF5F2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26"/>
                <a:ext cx="0" cy="374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latin typeface="Vivaldi" charset="0"/>
                  <a:ea typeface="Arial" charset="0"/>
                  <a:cs typeface="+mn-cs"/>
                </a:endParaRPr>
              </a:p>
            </p:txBody>
          </p:sp>
          <p:sp>
            <p:nvSpPr>
              <p:cNvPr id="51" name="Line 35">
                <a:extLst>
                  <a:ext uri="{FF2B5EF4-FFF2-40B4-BE49-F238E27FC236}">
                    <a16:creationId xmlns:a16="http://schemas.microsoft.com/office/drawing/2014/main" id="{B6AE44AB-128A-3C32-E0E7-6458038CD3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" y="26"/>
                <a:ext cx="0" cy="374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latin typeface="Vivaldi" charset="0"/>
                  <a:ea typeface="Arial" charset="0"/>
                  <a:cs typeface="+mn-cs"/>
                </a:endParaRPr>
              </a:p>
            </p:txBody>
          </p:sp>
        </p:grpSp>
        <p:pic>
          <p:nvPicPr>
            <p:cNvPr id="4113" name="Picture 7" descr="логотип">
              <a:extLst>
                <a:ext uri="{FF2B5EF4-FFF2-40B4-BE49-F238E27FC236}">
                  <a16:creationId xmlns:a16="http://schemas.microsoft.com/office/drawing/2014/main" id="{AC611C3B-10F5-1C68-508D-27B09CF50E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550" y="46038"/>
              <a:ext cx="460375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02" name="Group 58">
            <a:extLst>
              <a:ext uri="{FF2B5EF4-FFF2-40B4-BE49-F238E27FC236}">
                <a16:creationId xmlns:a16="http://schemas.microsoft.com/office/drawing/2014/main" id="{E14C286E-D9B2-306D-FFCB-A133021C998B}"/>
              </a:ext>
            </a:extLst>
          </p:cNvPr>
          <p:cNvGrpSpPr>
            <a:grpSpLocks/>
          </p:cNvGrpSpPr>
          <p:nvPr/>
        </p:nvGrpSpPr>
        <p:grpSpPr bwMode="auto">
          <a:xfrm>
            <a:off x="11113" y="6524625"/>
            <a:ext cx="9131300" cy="288925"/>
            <a:chOff x="8" y="3793"/>
            <a:chExt cx="5752" cy="477"/>
          </a:xfrm>
        </p:grpSpPr>
        <p:sp>
          <p:nvSpPr>
            <p:cNvPr id="53" name="Rectangle 16">
              <a:extLst>
                <a:ext uri="{FF2B5EF4-FFF2-40B4-BE49-F238E27FC236}">
                  <a16:creationId xmlns:a16="http://schemas.microsoft.com/office/drawing/2014/main" id="{B5CD0B94-78A8-59E5-C0A2-0EA4AA51E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" y="3793"/>
              <a:ext cx="4302" cy="477"/>
            </a:xfrm>
            <a:prstGeom prst="rect">
              <a:avLst/>
            </a:prstGeom>
            <a:solidFill>
              <a:srgbClr val="A8B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 eaLnBrk="1" hangingPunct="1">
                <a:tabLst>
                  <a:tab pos="-68263" algn="l"/>
                  <a:tab pos="1009650" algn="l"/>
                  <a:tab pos="5189538" algn="r"/>
                </a:tabLst>
                <a:defRPr/>
              </a:pPr>
              <a:r>
                <a:rPr lang="ru-RU" sz="1000" b="1" dirty="0">
                  <a:solidFill>
                    <a:srgbClr val="FFFFFF"/>
                  </a:solidFill>
                  <a:latin typeface="Arial" pitchFamily="34" charset="0"/>
                </a:rPr>
                <a:t>  </a:t>
              </a:r>
              <a:r>
                <a:rPr lang="en-US" sz="1000" b="1" dirty="0">
                  <a:solidFill>
                    <a:srgbClr val="FFFFFF"/>
                  </a:solidFill>
                  <a:latin typeface="Arial" pitchFamily="34" charset="0"/>
                </a:rPr>
                <a:t>|</a:t>
              </a:r>
              <a:r>
                <a:rPr lang="ru-RU" sz="1000" b="1" dirty="0">
                  <a:solidFill>
                    <a:srgbClr val="FFFFFF"/>
                  </a:solidFill>
                  <a:latin typeface="Arial" pitchFamily="34" charset="0"/>
                </a:rPr>
                <a:t> </a:t>
              </a:r>
              <a:r>
                <a:rPr lang="en-US" sz="1000" b="1" dirty="0">
                  <a:solidFill>
                    <a:srgbClr val="FFFFFF"/>
                  </a:solidFill>
                  <a:latin typeface="Arial" pitchFamily="34" charset="0"/>
                </a:rPr>
                <a:t>2024</a:t>
              </a:r>
            </a:p>
            <a:p>
              <a:pPr algn="r" eaLnBrk="1" hangingPunct="1">
                <a:tabLst>
                  <a:tab pos="-68263" algn="l"/>
                  <a:tab pos="1009650" algn="l"/>
                  <a:tab pos="5189538" algn="r"/>
                </a:tabLst>
                <a:defRPr/>
              </a:pPr>
              <a:endParaRPr lang="en-US" sz="1000" b="1" dirty="0">
                <a:solidFill>
                  <a:srgbClr val="FFFFFF"/>
                </a:solidFill>
                <a:latin typeface="Arial" pitchFamily="34" charset="0"/>
                <a:cs typeface="Times New Roman" pitchFamily="18" charset="0"/>
              </a:endParaRPr>
            </a:p>
            <a:p>
              <a:pPr algn="r" eaLnBrk="1" hangingPunct="1">
                <a:tabLst>
                  <a:tab pos="-68263" algn="l"/>
                  <a:tab pos="1009650" algn="l"/>
                  <a:tab pos="5189538" algn="r"/>
                </a:tabLst>
                <a:defRPr/>
              </a:pPr>
              <a:endParaRPr lang="ru-RU" sz="1000" dirty="0"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54" name="Rectangle 15">
              <a:extLst>
                <a:ext uri="{FF2B5EF4-FFF2-40B4-BE49-F238E27FC236}">
                  <a16:creationId xmlns:a16="http://schemas.microsoft.com/office/drawing/2014/main" id="{B620BA73-85E7-07E3-D661-201D3E56A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" y="3793"/>
              <a:ext cx="576" cy="477"/>
            </a:xfrm>
            <a:prstGeom prst="rect">
              <a:avLst/>
            </a:prstGeom>
            <a:solidFill>
              <a:srgbClr val="A8B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defRPr/>
              </a:pPr>
              <a:endParaRPr lang="en-US" sz="2800">
                <a:latin typeface="Arial" charset="0"/>
                <a:ea typeface="Arial" charset="0"/>
                <a:cs typeface="+mn-cs"/>
              </a:endParaRPr>
            </a:p>
          </p:txBody>
        </p:sp>
        <p:sp>
          <p:nvSpPr>
            <p:cNvPr id="55" name="Rectangle 14">
              <a:extLst>
                <a:ext uri="{FF2B5EF4-FFF2-40B4-BE49-F238E27FC236}">
                  <a16:creationId xmlns:a16="http://schemas.microsoft.com/office/drawing/2014/main" id="{AC1E308B-36C2-3BD2-FD1A-D22BBE752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" y="3793"/>
              <a:ext cx="874" cy="477"/>
            </a:xfrm>
            <a:prstGeom prst="rect">
              <a:avLst/>
            </a:prstGeom>
            <a:solidFill>
              <a:srgbClr val="A8B7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defRPr/>
              </a:pPr>
              <a:endParaRPr lang="en-US" sz="2800">
                <a:latin typeface="Arial" charset="0"/>
                <a:ea typeface="Arial" charset="0"/>
                <a:cs typeface="+mn-cs"/>
              </a:endParaRPr>
            </a:p>
          </p:txBody>
        </p:sp>
        <p:sp>
          <p:nvSpPr>
            <p:cNvPr id="56" name="Line 17">
              <a:extLst>
                <a:ext uri="{FF2B5EF4-FFF2-40B4-BE49-F238E27FC236}">
                  <a16:creationId xmlns:a16="http://schemas.microsoft.com/office/drawing/2014/main" id="{F0EE7D29-6285-278D-1420-B0A13730E2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" y="3793"/>
              <a:ext cx="5752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Vivaldi" charset="0"/>
                <a:ea typeface="Arial" charset="0"/>
                <a:cs typeface="+mn-cs"/>
              </a:endParaRPr>
            </a:p>
          </p:txBody>
        </p:sp>
        <p:sp>
          <p:nvSpPr>
            <p:cNvPr id="57" name="Line 18">
              <a:extLst>
                <a:ext uri="{FF2B5EF4-FFF2-40B4-BE49-F238E27FC236}">
                  <a16:creationId xmlns:a16="http://schemas.microsoft.com/office/drawing/2014/main" id="{63280B1A-00BC-F451-F29C-D79FE58A93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" y="4270"/>
              <a:ext cx="5752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Vivaldi" charset="0"/>
                <a:ea typeface="Arial" charset="0"/>
                <a:cs typeface="+mn-cs"/>
              </a:endParaRPr>
            </a:p>
          </p:txBody>
        </p:sp>
        <p:sp>
          <p:nvSpPr>
            <p:cNvPr id="58" name="Line 19">
              <a:extLst>
                <a:ext uri="{FF2B5EF4-FFF2-40B4-BE49-F238E27FC236}">
                  <a16:creationId xmlns:a16="http://schemas.microsoft.com/office/drawing/2014/main" id="{BA079BA2-15CD-7255-965F-E733AC9DE5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" y="3793"/>
              <a:ext cx="0" cy="477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Vivaldi" charset="0"/>
                <a:ea typeface="Arial" charset="0"/>
                <a:cs typeface="+mn-cs"/>
              </a:endParaRPr>
            </a:p>
          </p:txBody>
        </p:sp>
        <p:sp>
          <p:nvSpPr>
            <p:cNvPr id="59" name="Line 20">
              <a:extLst>
                <a:ext uri="{FF2B5EF4-FFF2-40B4-BE49-F238E27FC236}">
                  <a16:creationId xmlns:a16="http://schemas.microsoft.com/office/drawing/2014/main" id="{C8A1D4EF-C6BD-905B-8AD6-196C4701E3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3793"/>
              <a:ext cx="0" cy="477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Vivaldi" charset="0"/>
                <a:ea typeface="Arial" charset="0"/>
                <a:cs typeface="+mn-cs"/>
              </a:endParaRPr>
            </a:p>
          </p:txBody>
        </p:sp>
      </p:grpSp>
      <p:sp>
        <p:nvSpPr>
          <p:cNvPr id="2" name="Объект 1">
            <a:extLst>
              <a:ext uri="{FF2B5EF4-FFF2-40B4-BE49-F238E27FC236}">
                <a16:creationId xmlns:a16="http://schemas.microsoft.com/office/drawing/2014/main" id="{31B6234B-D588-9EAF-7D37-BFC0164F6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8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endParaRPr lang="en-US" b="1" dirty="0">
              <a:hlinkClick r:id=""/>
            </a:endParaRPr>
          </a:p>
          <a:p>
            <a:pPr marL="0" indent="0">
              <a:buFontTx/>
              <a:buNone/>
              <a:defRPr/>
            </a:pPr>
            <a:endParaRPr lang="en-US" b="1" dirty="0">
              <a:hlinkClick r:id=""/>
            </a:endParaRPr>
          </a:p>
          <a:p>
            <a:pPr marL="0" indent="0">
              <a:buFontTx/>
              <a:buNone/>
              <a:defRPr/>
            </a:pPr>
            <a:endParaRPr lang="en-US" b="1" dirty="0">
              <a:hlinkClick r:id=""/>
            </a:endParaRPr>
          </a:p>
          <a:p>
            <a:pPr marL="0" indent="0">
              <a:buFontTx/>
              <a:buNone/>
              <a:defRPr/>
            </a:pPr>
            <a:endParaRPr lang="en-US" sz="2400" b="1" dirty="0">
              <a:hlinkClick r:id=""/>
            </a:endParaRPr>
          </a:p>
          <a:p>
            <a:pPr marL="0" indent="0">
              <a:buFontTx/>
              <a:buNone/>
              <a:defRPr/>
            </a:pPr>
            <a:endParaRPr lang="en-US" sz="2400" b="1" dirty="0">
              <a:hlinkClick r:id=""/>
            </a:endParaRPr>
          </a:p>
          <a:p>
            <a:pPr marL="0" indent="0">
              <a:buFontTx/>
              <a:buNone/>
              <a:defRPr/>
            </a:pPr>
            <a:endParaRPr lang="en-US" sz="2000" b="1" dirty="0">
              <a:hlinkClick r:id="rId3"/>
            </a:endParaRPr>
          </a:p>
          <a:p>
            <a:pPr marL="0" indent="0">
              <a:buFontTx/>
              <a:buNone/>
              <a:defRPr/>
            </a:pPr>
            <a:r>
              <a:rPr lang="en-US" sz="2000" b="1" dirty="0">
                <a:hlinkClick r:id="rId3"/>
              </a:rPr>
              <a:t>Full name:</a:t>
            </a:r>
            <a:r>
              <a:rPr lang="en-US" sz="2000" dirty="0"/>
              <a:t> The Republic of Belarus </a:t>
            </a:r>
            <a:br>
              <a:rPr lang="en-US" sz="2000" dirty="0"/>
            </a:br>
            <a:r>
              <a:rPr lang="en-US" sz="2000" b="1" dirty="0">
                <a:hlinkClick r:id="rId4"/>
              </a:rPr>
              <a:t>Government type:</a:t>
            </a:r>
            <a:r>
              <a:rPr lang="en-US" sz="2000" dirty="0"/>
              <a:t> presidential republic</a:t>
            </a:r>
            <a:br>
              <a:rPr lang="en-US" sz="2000" dirty="0"/>
            </a:br>
            <a:r>
              <a:rPr lang="en-US" sz="2000" b="1" dirty="0">
                <a:hlinkClick r:id="rId5"/>
              </a:rPr>
              <a:t>Capital:</a:t>
            </a:r>
            <a:r>
              <a:rPr lang="en-US" sz="2000" dirty="0"/>
              <a:t> Minsk (2 million)</a:t>
            </a:r>
            <a:br>
              <a:rPr lang="en-US" sz="2000" dirty="0"/>
            </a:br>
            <a:r>
              <a:rPr lang="en-US" sz="2000" b="1" dirty="0">
                <a:hlinkClick r:id="rId6"/>
              </a:rPr>
              <a:t>Population:</a:t>
            </a:r>
            <a:r>
              <a:rPr lang="en-US" sz="2000" dirty="0"/>
              <a:t> 10 million</a:t>
            </a:r>
            <a:br>
              <a:rPr lang="en-US" sz="2000" dirty="0"/>
            </a:br>
            <a:r>
              <a:rPr lang="en-US" sz="2000" b="1" dirty="0">
                <a:hlinkClick r:id="rId6"/>
              </a:rPr>
              <a:t>State languages:</a:t>
            </a:r>
            <a:r>
              <a:rPr lang="en-US" sz="2000" dirty="0"/>
              <a:t> Belarusian, Russian</a:t>
            </a:r>
            <a:br>
              <a:rPr lang="en-US" sz="2000" dirty="0"/>
            </a:br>
            <a:r>
              <a:rPr lang="en-US" sz="2000" b="1" dirty="0">
                <a:hlinkClick r:id="rId6"/>
              </a:rPr>
              <a:t>Main minorities:</a:t>
            </a:r>
            <a:r>
              <a:rPr lang="en-US" sz="2000" dirty="0"/>
              <a:t> Russians (8.2%), Poles (3.1%), Ukrainians (1.7%), Jews (0,13%)</a:t>
            </a:r>
            <a:endParaRPr lang="ru-RU" sz="2000" dirty="0"/>
          </a:p>
        </p:txBody>
      </p:sp>
      <p:pic>
        <p:nvPicPr>
          <p:cNvPr id="4104" name="Рисунок 3">
            <a:extLst>
              <a:ext uri="{FF2B5EF4-FFF2-40B4-BE49-F238E27FC236}">
                <a16:creationId xmlns:a16="http://schemas.microsoft.com/office/drawing/2014/main" id="{B47AFDE9-151E-1138-18FA-B794BA85C3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062037"/>
            <a:ext cx="5400675" cy="33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377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37733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620268"/>
                </a:moveTo>
                <a:lnTo>
                  <a:pt x="9144000" y="620268"/>
                </a:lnTo>
                <a:lnTo>
                  <a:pt x="9144000" y="0"/>
                </a:lnTo>
                <a:lnTo>
                  <a:pt x="0" y="0"/>
                </a:lnTo>
                <a:lnTo>
                  <a:pt x="0" y="620268"/>
                </a:lnTo>
                <a:close/>
              </a:path>
            </a:pathLst>
          </a:custGeom>
          <a:solidFill>
            <a:srgbClr val="A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04190" y="164592"/>
            <a:ext cx="985265" cy="4549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17422" y="164592"/>
            <a:ext cx="346697" cy="4549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92097" y="164592"/>
            <a:ext cx="6363461" cy="4549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20140" y="212547"/>
            <a:ext cx="690435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Учебно-практическое учреждение </a:t>
            </a:r>
            <a:r>
              <a:rPr sz="1600" b="1" spc="-10" dirty="0">
                <a:solidFill>
                  <a:srgbClr val="C00000"/>
                </a:solidFill>
                <a:latin typeface="Trebuchet MS"/>
                <a:cs typeface="Trebuchet MS"/>
              </a:rPr>
              <a:t>«Центр медиации </a:t>
            </a: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1600" b="1" spc="20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переговоров»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67385" y="455690"/>
            <a:ext cx="7506461" cy="5112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11275" y="793762"/>
            <a:ext cx="7200900" cy="0"/>
          </a:xfrm>
          <a:custGeom>
            <a:avLst/>
            <a:gdLst/>
            <a:ahLst/>
            <a:cxnLst/>
            <a:rect l="l" t="t" r="r" b="b"/>
            <a:pathLst>
              <a:path w="7200900">
                <a:moveTo>
                  <a:pt x="0" y="0"/>
                </a:moveTo>
                <a:lnTo>
                  <a:pt x="7200900" y="0"/>
                </a:lnTo>
              </a:path>
            </a:pathLst>
          </a:custGeom>
          <a:ln w="14401">
            <a:solidFill>
              <a:srgbClr val="FEFE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10383" y="784874"/>
            <a:ext cx="6363462" cy="5112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54529" y="1122946"/>
            <a:ext cx="6057900" cy="0"/>
          </a:xfrm>
          <a:custGeom>
            <a:avLst/>
            <a:gdLst/>
            <a:ahLst/>
            <a:cxnLst/>
            <a:rect l="l" t="t" r="r" b="b"/>
            <a:pathLst>
              <a:path w="6057900">
                <a:moveTo>
                  <a:pt x="0" y="0"/>
                </a:moveTo>
                <a:lnTo>
                  <a:pt x="6057900" y="0"/>
                </a:lnTo>
              </a:path>
            </a:pathLst>
          </a:custGeom>
          <a:ln w="14401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2222" y="6406134"/>
            <a:ext cx="6911340" cy="0"/>
          </a:xfrm>
          <a:custGeom>
            <a:avLst/>
            <a:gdLst/>
            <a:ahLst/>
            <a:cxnLst/>
            <a:rect l="l" t="t" r="r" b="b"/>
            <a:pathLst>
              <a:path w="6911340">
                <a:moveTo>
                  <a:pt x="0" y="0"/>
                </a:moveTo>
                <a:lnTo>
                  <a:pt x="6911340" y="0"/>
                </a:lnTo>
              </a:path>
            </a:pathLst>
          </a:custGeom>
          <a:ln w="4572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222" y="6383273"/>
            <a:ext cx="6911340" cy="45720"/>
          </a:xfrm>
          <a:custGeom>
            <a:avLst/>
            <a:gdLst/>
            <a:ahLst/>
            <a:cxnLst/>
            <a:rect l="l" t="t" r="r" b="b"/>
            <a:pathLst>
              <a:path w="6911340" h="45720">
                <a:moveTo>
                  <a:pt x="0" y="45719"/>
                </a:moveTo>
                <a:lnTo>
                  <a:pt x="6911340" y="45719"/>
                </a:lnTo>
                <a:lnTo>
                  <a:pt x="6911340" y="0"/>
                </a:lnTo>
                <a:lnTo>
                  <a:pt x="0" y="0"/>
                </a:lnTo>
                <a:lnTo>
                  <a:pt x="0" y="45719"/>
                </a:lnTo>
                <a:close/>
              </a:path>
            </a:pathLst>
          </a:custGeom>
          <a:ln w="25907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8081" y="4603241"/>
            <a:ext cx="871029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12395" algn="ctr">
              <a:spcBef>
                <a:spcPts val="100"/>
              </a:spcBef>
            </a:pPr>
            <a:r>
              <a:rPr sz="3200" b="1" spc="-5" dirty="0">
                <a:solidFill>
                  <a:srgbClr val="FFFFFF"/>
                </a:solidFill>
                <a:latin typeface="Trebuchet MS"/>
                <a:cs typeface="Trebuchet MS"/>
              </a:rPr>
              <a:t>2011 </a:t>
            </a:r>
            <a:r>
              <a:rPr sz="3200" b="1" dirty="0">
                <a:solidFill>
                  <a:srgbClr val="FFFFFF"/>
                </a:solidFill>
                <a:latin typeface="Trebuchet MS"/>
                <a:cs typeface="Trebuchet MS"/>
              </a:rPr>
              <a:t>–</a:t>
            </a:r>
            <a:r>
              <a:rPr sz="3200" b="1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Trebuchet MS"/>
                <a:cs typeface="Trebuchet MS"/>
              </a:rPr>
              <a:t>2013</a:t>
            </a:r>
            <a:endParaRPr sz="3200">
              <a:latin typeface="Trebuchet MS"/>
              <a:cs typeface="Trebuchet MS"/>
            </a:endParaRPr>
          </a:p>
          <a:p>
            <a:pPr algn="ctr">
              <a:spcBef>
                <a:spcPts val="5"/>
              </a:spcBef>
            </a:pPr>
            <a:r>
              <a:rPr sz="3200" b="1" dirty="0">
                <a:solidFill>
                  <a:srgbClr val="FFFFFF"/>
                </a:solidFill>
                <a:latin typeface="Trebuchet MS"/>
                <a:cs typeface="Trebuchet MS"/>
              </a:rPr>
              <a:t>РОМАНТИЧЕСКИЕ ОТНОШЕНИЯ И</a:t>
            </a:r>
            <a:r>
              <a:rPr sz="3200" b="1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rebuchet MS"/>
                <a:cs typeface="Trebuchet MS"/>
              </a:rPr>
              <a:t>ИЛЛЮЗИИ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86432" y="5578857"/>
            <a:ext cx="47739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solidFill>
                  <a:srgbClr val="FFFFFF"/>
                </a:solidFill>
                <a:latin typeface="Trebuchet MS"/>
                <a:cs typeface="Trebuchet MS"/>
              </a:rPr>
              <a:t>ROMANCE </a:t>
            </a:r>
            <a:r>
              <a:rPr sz="3200" b="1" spc="-5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3200" b="1" spc="-2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Trebuchet MS"/>
                <a:cs typeface="Trebuchet MS"/>
              </a:rPr>
              <a:t>ISSUSIONS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65175" y="192023"/>
            <a:ext cx="830580" cy="9738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19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4488"/>
            <a:ext cx="9144000" cy="61432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28589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1460" h="620395">
                <a:moveTo>
                  <a:pt x="0" y="620267"/>
                </a:moveTo>
                <a:lnTo>
                  <a:pt x="9140952" y="620267"/>
                </a:lnTo>
                <a:lnTo>
                  <a:pt x="9140952" y="0"/>
                </a:lnTo>
                <a:lnTo>
                  <a:pt x="0" y="0"/>
                </a:lnTo>
                <a:lnTo>
                  <a:pt x="0" y="620267"/>
                </a:lnTo>
                <a:close/>
              </a:path>
            </a:pathLst>
          </a:custGeom>
          <a:solidFill>
            <a:srgbClr val="A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63853" y="94488"/>
            <a:ext cx="985265" cy="4549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77085" y="94488"/>
            <a:ext cx="346697" cy="4549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51760" y="94488"/>
            <a:ext cx="6363462" cy="4549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79422" y="143002"/>
            <a:ext cx="69024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Учебно-практическое </a:t>
            </a:r>
            <a:r>
              <a:rPr sz="1600" b="1" spc="-10" dirty="0">
                <a:solidFill>
                  <a:srgbClr val="C00000"/>
                </a:solidFill>
                <a:latin typeface="Trebuchet MS"/>
                <a:cs typeface="Trebuchet MS"/>
              </a:rPr>
              <a:t>учреждение </a:t>
            </a: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«Центр </a:t>
            </a:r>
            <a:r>
              <a:rPr sz="1600" b="1" spc="-10" dirty="0">
                <a:solidFill>
                  <a:srgbClr val="C00000"/>
                </a:solidFill>
                <a:latin typeface="Trebuchet MS"/>
                <a:cs typeface="Trebuchet MS"/>
              </a:rPr>
              <a:t>медиации </a:t>
            </a: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1600" b="1" spc="15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переговоров»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27049" y="385586"/>
            <a:ext cx="7506461" cy="5112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70557" y="723658"/>
            <a:ext cx="7200900" cy="0"/>
          </a:xfrm>
          <a:custGeom>
            <a:avLst/>
            <a:gdLst/>
            <a:ahLst/>
            <a:cxnLst/>
            <a:rect l="l" t="t" r="r" b="b"/>
            <a:pathLst>
              <a:path w="7200900">
                <a:moveTo>
                  <a:pt x="0" y="0"/>
                </a:moveTo>
                <a:lnTo>
                  <a:pt x="7200900" y="0"/>
                </a:lnTo>
              </a:path>
            </a:pathLst>
          </a:custGeom>
          <a:ln w="14401">
            <a:solidFill>
              <a:srgbClr val="FEFE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70050" y="714770"/>
            <a:ext cx="6363461" cy="51128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13939" y="1052842"/>
            <a:ext cx="6057900" cy="0"/>
          </a:xfrm>
          <a:custGeom>
            <a:avLst/>
            <a:gdLst/>
            <a:ahLst/>
            <a:cxnLst/>
            <a:rect l="l" t="t" r="r" b="b"/>
            <a:pathLst>
              <a:path w="6057900">
                <a:moveTo>
                  <a:pt x="0" y="0"/>
                </a:moveTo>
                <a:lnTo>
                  <a:pt x="6057900" y="0"/>
                </a:lnTo>
              </a:path>
            </a:pathLst>
          </a:custGeom>
          <a:ln w="14401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2222" y="6406134"/>
            <a:ext cx="6911340" cy="0"/>
          </a:xfrm>
          <a:custGeom>
            <a:avLst/>
            <a:gdLst/>
            <a:ahLst/>
            <a:cxnLst/>
            <a:rect l="l" t="t" r="r" b="b"/>
            <a:pathLst>
              <a:path w="6911340">
                <a:moveTo>
                  <a:pt x="0" y="0"/>
                </a:moveTo>
                <a:lnTo>
                  <a:pt x="6911340" y="0"/>
                </a:lnTo>
              </a:path>
            </a:pathLst>
          </a:custGeom>
          <a:ln w="4572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222" y="6383273"/>
            <a:ext cx="6911340" cy="45720"/>
          </a:xfrm>
          <a:custGeom>
            <a:avLst/>
            <a:gdLst/>
            <a:ahLst/>
            <a:cxnLst/>
            <a:rect l="l" t="t" r="r" b="b"/>
            <a:pathLst>
              <a:path w="6911340" h="45720">
                <a:moveTo>
                  <a:pt x="0" y="45719"/>
                </a:moveTo>
                <a:lnTo>
                  <a:pt x="6911340" y="45719"/>
                </a:lnTo>
                <a:lnTo>
                  <a:pt x="6911340" y="0"/>
                </a:lnTo>
                <a:lnTo>
                  <a:pt x="0" y="0"/>
                </a:lnTo>
                <a:lnTo>
                  <a:pt x="0" y="45719"/>
                </a:lnTo>
                <a:close/>
              </a:path>
            </a:pathLst>
          </a:custGeom>
          <a:ln w="25907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8244" y="188976"/>
            <a:ext cx="830580" cy="97383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72997" y="5099761"/>
            <a:ext cx="642239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spcBef>
                <a:spcPts val="105"/>
              </a:spcBef>
            </a:pPr>
            <a:r>
              <a:rPr sz="3200" b="1" spc="-5" dirty="0">
                <a:solidFill>
                  <a:srgbClr val="244060"/>
                </a:solidFill>
                <a:latin typeface="Trebuchet MS"/>
                <a:cs typeface="Trebuchet MS"/>
              </a:rPr>
              <a:t>2014 </a:t>
            </a:r>
            <a:r>
              <a:rPr sz="3200" b="1" dirty="0">
                <a:solidFill>
                  <a:srgbClr val="244060"/>
                </a:solidFill>
                <a:latin typeface="Trebuchet MS"/>
                <a:cs typeface="Trebuchet MS"/>
              </a:rPr>
              <a:t>–</a:t>
            </a:r>
            <a:r>
              <a:rPr sz="3200" b="1" spc="-10" dirty="0">
                <a:solidFill>
                  <a:srgbClr val="244060"/>
                </a:solidFill>
                <a:latin typeface="Trebuchet MS"/>
                <a:cs typeface="Trebuchet MS"/>
              </a:rPr>
              <a:t> 2016</a:t>
            </a:r>
            <a:endParaRPr sz="32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3200" b="1" spc="-5" dirty="0">
                <a:solidFill>
                  <a:srgbClr val="244060"/>
                </a:solidFill>
                <a:latin typeface="Trebuchet MS"/>
                <a:cs typeface="Trebuchet MS"/>
              </a:rPr>
              <a:t>ЛЕДНИКОВЫЙ ПЕРИОД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4038600" y="6459726"/>
            <a:ext cx="4114800" cy="158377"/>
          </a:xfrm>
          <a:prstGeom prst="rect">
            <a:avLst/>
          </a:prstGeom>
        </p:spPr>
        <p:txBody>
          <a:bodyPr vert="horz" wrap="square" lIns="0" tIns="4445" rIns="0" bIns="0" rtlCol="0" anchor="ctr">
            <a:spAutoFit/>
          </a:bodyPr>
          <a:lstStyle/>
          <a:p>
            <a:pPr marL="12700">
              <a:spcBef>
                <a:spcPts val="35"/>
              </a:spcBef>
            </a:pPr>
            <a:r>
              <a:rPr spc="-5" dirty="0">
                <a:latin typeface="Calibri"/>
                <a:cs typeface="Calibri"/>
              </a:rPr>
              <a:t>© </a:t>
            </a:r>
            <a:r>
              <a:rPr spc="-5" dirty="0"/>
              <a:t>Учреждение </a:t>
            </a:r>
            <a:r>
              <a:rPr spc="-10" dirty="0"/>
              <a:t>«Центр </a:t>
            </a:r>
            <a:r>
              <a:rPr spc="-5" dirty="0"/>
              <a:t>медиации и переговоров»,</a:t>
            </a:r>
            <a:r>
              <a:rPr spc="50" dirty="0"/>
              <a:t> </a:t>
            </a:r>
            <a:r>
              <a:rPr lang="ru-RU" dirty="0"/>
              <a:t>2024</a:t>
            </a:r>
            <a:endParaRPr dirty="0"/>
          </a:p>
        </p:txBody>
      </p:sp>
      <p:sp>
        <p:nvSpPr>
          <p:cNvPr id="17" name="object 17"/>
          <p:cNvSpPr txBox="1"/>
          <p:nvPr/>
        </p:nvSpPr>
        <p:spPr>
          <a:xfrm>
            <a:off x="7244590" y="6578397"/>
            <a:ext cx="1302385" cy="158377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spcBef>
                <a:spcPts val="35"/>
              </a:spcBef>
            </a:pPr>
            <a:r>
              <a:rPr sz="1000" b="1" spc="-5" dirty="0">
                <a:solidFill>
                  <a:srgbClr val="FFFFFF"/>
                </a:solidFill>
                <a:latin typeface="Trebuchet MS"/>
                <a:cs typeface="Trebuchet MS"/>
                <a:hlinkClick r:id="rId10"/>
              </a:rPr>
              <a:t>http://mediators.pro/</a:t>
            </a:r>
            <a:endParaRPr sz="10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77543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377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6237733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1460" h="620395">
                <a:moveTo>
                  <a:pt x="0" y="620268"/>
                </a:moveTo>
                <a:lnTo>
                  <a:pt x="9140952" y="620268"/>
                </a:lnTo>
                <a:lnTo>
                  <a:pt x="9140952" y="0"/>
                </a:lnTo>
                <a:lnTo>
                  <a:pt x="0" y="0"/>
                </a:lnTo>
                <a:lnTo>
                  <a:pt x="0" y="620268"/>
                </a:lnTo>
                <a:close/>
              </a:path>
            </a:pathLst>
          </a:custGeom>
          <a:solidFill>
            <a:srgbClr val="A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65378" y="100584"/>
            <a:ext cx="985265" cy="4549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78609" y="100584"/>
            <a:ext cx="346697" cy="4549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53283" y="100584"/>
            <a:ext cx="6363462" cy="4549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80440" y="148590"/>
            <a:ext cx="690181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Учебно-практическое </a:t>
            </a:r>
            <a:r>
              <a:rPr sz="1600" b="1" spc="-10" dirty="0">
                <a:solidFill>
                  <a:srgbClr val="C00000"/>
                </a:solidFill>
                <a:latin typeface="Trebuchet MS"/>
                <a:cs typeface="Trebuchet MS"/>
              </a:rPr>
              <a:t>учреждение </a:t>
            </a: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«Центр </a:t>
            </a:r>
            <a:r>
              <a:rPr sz="1600" b="1" spc="-10" dirty="0">
                <a:solidFill>
                  <a:srgbClr val="C00000"/>
                </a:solidFill>
                <a:latin typeface="Trebuchet MS"/>
                <a:cs typeface="Trebuchet MS"/>
              </a:rPr>
              <a:t>медиации </a:t>
            </a: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1600" b="1" spc="1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Trebuchet MS"/>
                <a:cs typeface="Trebuchet MS"/>
              </a:rPr>
              <a:t>переговоров»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27049" y="390158"/>
            <a:ext cx="7506461" cy="5112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71573" y="729246"/>
            <a:ext cx="7200900" cy="0"/>
          </a:xfrm>
          <a:custGeom>
            <a:avLst/>
            <a:gdLst/>
            <a:ahLst/>
            <a:cxnLst/>
            <a:rect l="l" t="t" r="r" b="b"/>
            <a:pathLst>
              <a:path w="7200900">
                <a:moveTo>
                  <a:pt x="0" y="0"/>
                </a:moveTo>
                <a:lnTo>
                  <a:pt x="7200900" y="0"/>
                </a:lnTo>
              </a:path>
            </a:pathLst>
          </a:custGeom>
          <a:ln w="14401">
            <a:solidFill>
              <a:srgbClr val="FEFE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70050" y="719342"/>
            <a:ext cx="6363461" cy="5112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14573" y="1058430"/>
            <a:ext cx="6057900" cy="0"/>
          </a:xfrm>
          <a:custGeom>
            <a:avLst/>
            <a:gdLst/>
            <a:ahLst/>
            <a:cxnLst/>
            <a:rect l="l" t="t" r="r" b="b"/>
            <a:pathLst>
              <a:path w="6057900">
                <a:moveTo>
                  <a:pt x="0" y="0"/>
                </a:moveTo>
                <a:lnTo>
                  <a:pt x="6057900" y="0"/>
                </a:lnTo>
              </a:path>
            </a:pathLst>
          </a:custGeom>
          <a:ln w="14401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2222" y="6406134"/>
            <a:ext cx="6911340" cy="0"/>
          </a:xfrm>
          <a:custGeom>
            <a:avLst/>
            <a:gdLst/>
            <a:ahLst/>
            <a:cxnLst/>
            <a:rect l="l" t="t" r="r" b="b"/>
            <a:pathLst>
              <a:path w="6911340">
                <a:moveTo>
                  <a:pt x="0" y="0"/>
                </a:moveTo>
                <a:lnTo>
                  <a:pt x="6911340" y="0"/>
                </a:lnTo>
              </a:path>
            </a:pathLst>
          </a:custGeom>
          <a:ln w="4572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222" y="6383273"/>
            <a:ext cx="6911340" cy="45720"/>
          </a:xfrm>
          <a:custGeom>
            <a:avLst/>
            <a:gdLst/>
            <a:ahLst/>
            <a:cxnLst/>
            <a:rect l="l" t="t" r="r" b="b"/>
            <a:pathLst>
              <a:path w="6911340" h="45720">
                <a:moveTo>
                  <a:pt x="0" y="45719"/>
                </a:moveTo>
                <a:lnTo>
                  <a:pt x="6911340" y="45719"/>
                </a:lnTo>
                <a:lnTo>
                  <a:pt x="6911340" y="0"/>
                </a:lnTo>
                <a:lnTo>
                  <a:pt x="0" y="0"/>
                </a:lnTo>
                <a:lnTo>
                  <a:pt x="0" y="45719"/>
                </a:lnTo>
                <a:close/>
              </a:path>
            </a:pathLst>
          </a:custGeom>
          <a:ln w="25907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6240" y="188976"/>
            <a:ext cx="830580" cy="9738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20724" y="5422393"/>
            <a:ext cx="1608582" cy="89992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95146" y="5422393"/>
            <a:ext cx="683513" cy="89992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66418" y="5422393"/>
            <a:ext cx="1485137" cy="89992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461261" y="5530392"/>
            <a:ext cx="23228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spc="-5" dirty="0">
                <a:solidFill>
                  <a:srgbClr val="FFCA30"/>
                </a:solidFill>
                <a:latin typeface="Trebuchet MS"/>
                <a:cs typeface="Trebuchet MS"/>
              </a:rPr>
              <a:t>2016 </a:t>
            </a:r>
            <a:r>
              <a:rPr sz="3200" b="1" dirty="0">
                <a:solidFill>
                  <a:srgbClr val="FFCA30"/>
                </a:solidFill>
                <a:latin typeface="Trebuchet MS"/>
                <a:cs typeface="Trebuchet MS"/>
              </a:rPr>
              <a:t>–</a:t>
            </a:r>
            <a:r>
              <a:rPr sz="3200" b="1" spc="-80" dirty="0">
                <a:solidFill>
                  <a:srgbClr val="FFCA30"/>
                </a:solidFill>
                <a:latin typeface="Trebuchet MS"/>
                <a:cs typeface="Trebuchet MS"/>
              </a:rPr>
              <a:t> </a:t>
            </a:r>
            <a:r>
              <a:rPr sz="3200" b="1" spc="-10" dirty="0">
                <a:solidFill>
                  <a:srgbClr val="FFCA30"/>
                </a:solidFill>
                <a:latin typeface="Trebuchet MS"/>
                <a:cs typeface="Trebuchet MS"/>
              </a:rPr>
              <a:t>20</a:t>
            </a:r>
            <a:r>
              <a:rPr lang="ru-RU" sz="3200" b="1" spc="-10" dirty="0">
                <a:solidFill>
                  <a:srgbClr val="FFCA30"/>
                </a:solidFill>
                <a:latin typeface="Trebuchet MS"/>
                <a:cs typeface="Trebuchet MS"/>
              </a:rPr>
              <a:t>24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86200" y="5422393"/>
            <a:ext cx="2622042" cy="89992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127372" y="5530392"/>
            <a:ext cx="362775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solidFill>
                  <a:srgbClr val="FFCA30"/>
                </a:solidFill>
                <a:latin typeface="Trebuchet MS"/>
                <a:cs typeface="Trebuchet MS"/>
              </a:rPr>
              <a:t>ОТТЕПЕЛЬ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4038600" y="6459726"/>
            <a:ext cx="4114800" cy="158377"/>
          </a:xfrm>
          <a:prstGeom prst="rect">
            <a:avLst/>
          </a:prstGeom>
        </p:spPr>
        <p:txBody>
          <a:bodyPr vert="horz" wrap="square" lIns="0" tIns="4445" rIns="0" bIns="0" rtlCol="0" anchor="ctr">
            <a:spAutoFit/>
          </a:bodyPr>
          <a:lstStyle/>
          <a:p>
            <a:pPr marL="12700">
              <a:spcBef>
                <a:spcPts val="35"/>
              </a:spcBef>
            </a:pPr>
            <a:r>
              <a:rPr spc="-5" dirty="0">
                <a:latin typeface="Calibri"/>
                <a:cs typeface="Calibri"/>
              </a:rPr>
              <a:t>© </a:t>
            </a:r>
            <a:r>
              <a:rPr spc="-5" dirty="0"/>
              <a:t>Учреждение </a:t>
            </a:r>
            <a:r>
              <a:rPr spc="-10" dirty="0"/>
              <a:t>«Центр </a:t>
            </a:r>
            <a:r>
              <a:rPr spc="-5" dirty="0"/>
              <a:t>медиации и переговоров»,</a:t>
            </a:r>
            <a:r>
              <a:rPr spc="50" dirty="0"/>
              <a:t> </a:t>
            </a:r>
            <a:r>
              <a:rPr dirty="0"/>
              <a:t>20</a:t>
            </a:r>
            <a:r>
              <a:rPr lang="ru-RU" dirty="0"/>
              <a:t>24</a:t>
            </a:r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7244590" y="6578397"/>
            <a:ext cx="1302385" cy="158377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spcBef>
                <a:spcPts val="35"/>
              </a:spcBef>
            </a:pPr>
            <a:r>
              <a:rPr sz="1000" b="1" spc="-5" dirty="0">
                <a:solidFill>
                  <a:srgbClr val="FFFFFF"/>
                </a:solidFill>
                <a:latin typeface="Trebuchet MS"/>
                <a:cs typeface="Trebuchet MS"/>
                <a:hlinkClick r:id="rId13"/>
              </a:rPr>
              <a:t>http://mediators.pro/</a:t>
            </a:r>
            <a:endParaRPr sz="10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83811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8723" y="605558"/>
            <a:ext cx="5829300" cy="1371863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МЕДИАЦИЯ В БЕЛАРУСИ</a:t>
            </a:r>
            <a:br>
              <a:rPr lang="ru-RU" alt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легализация</a:t>
            </a: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A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© Учреждение «Центр медиации и 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переговоров», 2024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r>
              <a:rPr lang="en-US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http://mediators.pro/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altLang="en-US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Рисунок 15"/>
          <p:cNvPicPr>
            <a:picLocks noChangeAspect="1" noChangeArrowheads="1"/>
          </p:cNvPicPr>
          <p:nvPr/>
        </p:nvPicPr>
        <p:blipFill>
          <a:blip r:embed="rId2" cstate="print"/>
          <a:srcRect t="-1231" r="82162" b="2"/>
          <a:stretch>
            <a:fillRect/>
          </a:stretch>
        </p:blipFill>
        <p:spPr bwMode="auto">
          <a:xfrm>
            <a:off x="322876" y="129308"/>
            <a:ext cx="5381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3588327" y="129308"/>
            <a:ext cx="5555673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Учебно-практическое учреждение «Центр медиации и переговоров»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_______________________________________________________________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9" y="6381750"/>
            <a:ext cx="5183981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15616" y="1844824"/>
            <a:ext cx="7184160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Закон «О медиации» вступил в силу 24.01.2014;</a:t>
            </a:r>
          </a:p>
          <a:p>
            <a:pPr marL="361950" indent="-361950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8 иных нормативно-правовых актов;</a:t>
            </a:r>
          </a:p>
          <a:p>
            <a:pPr marL="361950" indent="-361950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3 организации подготовки медиаторов;</a:t>
            </a:r>
          </a:p>
          <a:p>
            <a:pPr marL="361950" indent="-361950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6 практикующих организаций;</a:t>
            </a:r>
          </a:p>
          <a:p>
            <a:pPr marL="361950" indent="-361950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330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медиаторов в Реестре медиаторов  Министерства Юстиции Республики Беларусь на ноябрь 2024 г.; </a:t>
            </a:r>
          </a:p>
          <a:p>
            <a:pPr marL="361950" indent="-361950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Квалификационная комиссия по медиации Министерства юстиции Республики Беларусь (межведомственный орган при Министерстве юстиции Республики Беларусь)</a:t>
            </a:r>
          </a:p>
        </p:txBody>
      </p:sp>
    </p:spTree>
    <p:extLst>
      <p:ext uri="{BB962C8B-B14F-4D97-AF65-F5344CB8AC3E}">
        <p14:creationId xmlns:p14="http://schemas.microsoft.com/office/powerpoint/2010/main" val="15615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901113"/>
            <a:ext cx="7344816" cy="799696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Медиатор в Республике Беларусь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A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© Учреждение «Центр медиации и 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переговоров», 2024</a:t>
            </a:r>
            <a:r>
              <a:rPr lang="en-US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http://mediators.pro/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altLang="en-US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Рисунок 15"/>
          <p:cNvPicPr>
            <a:picLocks noChangeAspect="1" noChangeArrowheads="1"/>
          </p:cNvPicPr>
          <p:nvPr/>
        </p:nvPicPr>
        <p:blipFill>
          <a:blip r:embed="rId2" cstate="print"/>
          <a:srcRect t="-1231" r="82162" b="2"/>
          <a:stretch>
            <a:fillRect/>
          </a:stretch>
        </p:blipFill>
        <p:spPr bwMode="auto">
          <a:xfrm>
            <a:off x="322876" y="129308"/>
            <a:ext cx="5381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3559402" y="129308"/>
            <a:ext cx="5555673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Учебно-практическое учреждение «Центр медиации и переговоров»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_______________________________________________________________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9" y="6381750"/>
            <a:ext cx="5183981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590086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rebuchet MS" panose="020B0603020202020204" pitchFamily="34" charset="0"/>
                <a:ea typeface="Times New Roman" panose="02020603050405020304" pitchFamily="18" charset="0"/>
              </a:rPr>
              <a:t>1. Наличие любого высшего образования.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rebuchet MS" panose="020B0603020202020204" pitchFamily="34" charset="0"/>
                <a:ea typeface="Times New Roman" panose="02020603050405020304" pitchFamily="18" charset="0"/>
              </a:rPr>
              <a:t>2. Успешно прошедший специальный курс обучения по утвержденной Министерства Юстиции Республики Беларусь программе 140 часов для юристов/170 часов для не юристов.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rebuchet MS" panose="020B0603020202020204" pitchFamily="34" charset="0"/>
                <a:ea typeface="Times New Roman" panose="02020603050405020304" pitchFamily="18" charset="0"/>
              </a:rPr>
              <a:t>3. Включенный в реестр Министерства Юстиции Республики Беларусь.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rebuchet MS" panose="020B0603020202020204" pitchFamily="34" charset="0"/>
                <a:ea typeface="Times New Roman" panose="02020603050405020304" pitchFamily="18" charset="0"/>
              </a:rPr>
              <a:t>4. Медиатор осуществляет некоммерческую деятельность с декларацией ежегодного дохода и уплатой подоходного налога в размере 13%. 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rebuchet MS" panose="020B0603020202020204" pitchFamily="34" charset="0"/>
                <a:ea typeface="Times New Roman" panose="02020603050405020304" pitchFamily="18" charset="0"/>
              </a:rPr>
              <a:t>5. Медиатор осуществляет деятельность самостоятельно, либо в составе организации обеспечивающие проведение медиации.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rebuchet MS" panose="020B06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366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6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A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-68263" algn="l"/>
                <a:tab pos="1009650" algn="l"/>
                <a:tab pos="5189538" algn="r"/>
              </a:tabLst>
              <a:defRPr/>
            </a:pPr>
            <a:endParaRPr kumimoji="0" lang="ru-RU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kumimoji="0" lang="ru-RU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© Учреждение «Центр медиации и </a:t>
            </a:r>
            <a:r>
              <a:rPr kumimoji="0" lang="ru-RU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переговоров», 2024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-68263" algn="l"/>
                <a:tab pos="1009650" algn="l"/>
                <a:tab pos="5189538" algn="r"/>
              </a:tabLst>
              <a:defRPr/>
            </a:pPr>
            <a:endParaRPr kumimoji="0" lang="ru-RU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http://mediators.pro/</a:t>
            </a:r>
            <a:r>
              <a:rPr kumimoji="0" lang="ru-RU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</a:t>
            </a:r>
            <a:endParaRPr kumimoji="0" lang="ru-RU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483" name="Рисунок 15"/>
          <p:cNvPicPr>
            <a:picLocks noChangeAspect="1" noChangeArrowheads="1"/>
          </p:cNvPicPr>
          <p:nvPr/>
        </p:nvPicPr>
        <p:blipFill>
          <a:blip r:embed="rId2"/>
          <a:srcRect t="-1231" r="82162" b="2"/>
          <a:stretch>
            <a:fillRect/>
          </a:stretch>
        </p:blipFill>
        <p:spPr bwMode="auto">
          <a:xfrm>
            <a:off x="411452" y="160051"/>
            <a:ext cx="7175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90090" y="6337064"/>
            <a:ext cx="6911975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52047960"/>
              </p:ext>
            </p:extLst>
          </p:nvPr>
        </p:nvGraphicFramePr>
        <p:xfrm>
          <a:off x="0" y="1691116"/>
          <a:ext cx="4038245" cy="420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60996" y="854536"/>
            <a:ext cx="7662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Структура проведенных медиаций по категориям споров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45446890"/>
              </p:ext>
            </p:extLst>
          </p:nvPr>
        </p:nvGraphicFramePr>
        <p:xfrm>
          <a:off x="3632183" y="1278114"/>
          <a:ext cx="5535636" cy="505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5856" y="83421"/>
            <a:ext cx="5828144" cy="67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473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2569" y="1057684"/>
            <a:ext cx="5829300" cy="1262048"/>
          </a:xfrm>
        </p:spPr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МЕДИАЦИЯ В БЕЛАРУСИ</a:t>
            </a:r>
            <a:br>
              <a:rPr lang="ru-RU" alt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международное сотрудничество </a:t>
            </a:r>
          </a:p>
        </p:txBody>
      </p:sp>
      <p:sp>
        <p:nvSpPr>
          <p:cNvPr id="4100" name="Rectangle 16"/>
          <p:cNvSpPr>
            <a:spLocks noChangeArrowheads="1"/>
          </p:cNvSpPr>
          <p:nvPr/>
        </p:nvSpPr>
        <p:spPr bwMode="auto">
          <a:xfrm>
            <a:off x="0" y="6237288"/>
            <a:ext cx="9095509" cy="620712"/>
          </a:xfrm>
          <a:prstGeom prst="rect">
            <a:avLst/>
          </a:prstGeom>
          <a:solidFill>
            <a:srgbClr val="A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endParaRPr lang="ru-RU" altLang="en-US" sz="10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</a:pP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ru-RU" altLang="en-US" sz="1000" b="1" dirty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© Учреждение «Центр медиации и 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переговоров», 2024</a:t>
            </a:r>
            <a:r>
              <a:rPr lang="en-US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http://mediators.pro/</a:t>
            </a:r>
            <a:r>
              <a:rPr lang="ru-RU" altLang="en-US" sz="1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altLang="en-US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Рисунок 15"/>
          <p:cNvPicPr>
            <a:picLocks noChangeAspect="1" noChangeArrowheads="1"/>
          </p:cNvPicPr>
          <p:nvPr/>
        </p:nvPicPr>
        <p:blipFill>
          <a:blip r:embed="rId2" cstate="print"/>
          <a:srcRect t="-1231" r="82162" b="2"/>
          <a:stretch>
            <a:fillRect/>
          </a:stretch>
        </p:blipFill>
        <p:spPr bwMode="auto">
          <a:xfrm>
            <a:off x="272310" y="105184"/>
            <a:ext cx="5381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504871" y="115888"/>
            <a:ext cx="759063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Учебно-практическое учреждение «Центр медиации и переговоров»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_______________________________________________________________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tabLst>
                <a:tab pos="-68263" algn="l"/>
                <a:tab pos="1009650" algn="l"/>
                <a:tab pos="5189538" algn="r"/>
              </a:tabLst>
              <a:defRPr/>
            </a:pPr>
            <a:r>
              <a:rPr lang="ru-RU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9" y="6381750"/>
            <a:ext cx="5183981" cy="460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1118947" y="2276872"/>
            <a:ext cx="7128791" cy="404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Первый </a:t>
            </a:r>
            <a:r>
              <a:rPr lang="en-US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международный Форум медиации, Минск – 15.10.2014</a:t>
            </a:r>
          </a:p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Международная конференция «Медиация в странах ЕАЭС», Москва - 15-16 октября 2015</a:t>
            </a:r>
          </a:p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Международный Форум по коммерческой медиации стран Центральной Азии и Восточной Европы, Минск - 13-15 октября 2016</a:t>
            </a:r>
          </a:p>
          <a:p>
            <a:pPr marL="442913" indent="-442913" algn="just" fontAlgn="base">
              <a:spcBef>
                <a:spcPts val="60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Международный студенческий конкурс медиации и переговоров «Медиация будущего», Минск - октябрь 2016, ноябрь 2017, 2018, 2019, 2020, 2022, 2023, 2024.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08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916</Words>
  <Application>Microsoft Macintosh PowerPoint</Application>
  <PresentationFormat>Экран (4:3)</PresentationFormat>
  <Paragraphs>141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Arial Rounded MT Bold</vt:lpstr>
      <vt:lpstr>Calibri</vt:lpstr>
      <vt:lpstr>Calibri Light</vt:lpstr>
      <vt:lpstr>Times New Roman</vt:lpstr>
      <vt:lpstr>Trebuchet MS</vt:lpstr>
      <vt:lpstr>Vivaldi</vt:lpstr>
      <vt:lpstr>Тема Office</vt:lpstr>
      <vt:lpstr>1_Тема Office</vt:lpstr>
      <vt:lpstr>  Медиация в Республике Беларусь     </vt:lpstr>
      <vt:lpstr>Country Information</vt:lpstr>
      <vt:lpstr>Презентация PowerPoint</vt:lpstr>
      <vt:lpstr>Презентация PowerPoint</vt:lpstr>
      <vt:lpstr>Презентация PowerPoint</vt:lpstr>
      <vt:lpstr>МЕДИАЦИЯ В БЕЛАРУСИ легализация</vt:lpstr>
      <vt:lpstr>Медиатор в Республике Беларусь</vt:lpstr>
      <vt:lpstr>Презентация PowerPoint</vt:lpstr>
      <vt:lpstr>МЕДИАЦИЯ В БЕЛАРУСИ международное сотрудничество </vt:lpstr>
      <vt:lpstr>МЕДИАЦИЯ В БЕЛАРУСИ статистика 2016-2023 год  </vt:lpstr>
      <vt:lpstr>МЕДИАЦИЯ В БЕЛАРУСИ особенности </vt:lpstr>
      <vt:lpstr>МЕДИАЦИЯ В БЕЛАРУСИ механизм принудительного исполнения  </vt:lpstr>
      <vt:lpstr>МЕДИАЦИЯ В БЕЛАРУСИ Гражданский Кодекс  </vt:lpstr>
      <vt:lpstr>ЦЕНТР МЕДИАЦИИ И ПЕРЕГОВОРОВ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основы деятельности медиатора в Республике Беларусь</dc:title>
  <dc:creator>admin</dc:creator>
  <cp:lastModifiedBy>Mac</cp:lastModifiedBy>
  <cp:revision>43</cp:revision>
  <dcterms:created xsi:type="dcterms:W3CDTF">2019-10-17T20:22:52Z</dcterms:created>
  <dcterms:modified xsi:type="dcterms:W3CDTF">2024-11-28T08:53:41Z</dcterms:modified>
</cp:coreProperties>
</file>